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sldIdLst>
    <p:sldId id="476" r:id="rId2"/>
    <p:sldId id="432" r:id="rId3"/>
    <p:sldId id="415" r:id="rId4"/>
    <p:sldId id="407" r:id="rId5"/>
    <p:sldId id="408" r:id="rId6"/>
    <p:sldId id="409" r:id="rId7"/>
    <p:sldId id="410" r:id="rId8"/>
    <p:sldId id="411" r:id="rId9"/>
    <p:sldId id="412" r:id="rId10"/>
    <p:sldId id="413" r:id="rId11"/>
    <p:sldId id="414" r:id="rId12"/>
    <p:sldId id="458" r:id="rId13"/>
    <p:sldId id="273" r:id="rId14"/>
    <p:sldId id="259" r:id="rId15"/>
    <p:sldId id="284" r:id="rId16"/>
    <p:sldId id="268" r:id="rId17"/>
    <p:sldId id="257" r:id="rId18"/>
    <p:sldId id="474" r:id="rId19"/>
    <p:sldId id="433" r:id="rId20"/>
    <p:sldId id="406" r:id="rId21"/>
    <p:sldId id="418" r:id="rId22"/>
    <p:sldId id="420" r:id="rId23"/>
    <p:sldId id="422" r:id="rId24"/>
    <p:sldId id="263" r:id="rId25"/>
    <p:sldId id="269" r:id="rId26"/>
    <p:sldId id="270" r:id="rId27"/>
    <p:sldId id="416" r:id="rId28"/>
    <p:sldId id="456" r:id="rId29"/>
    <p:sldId id="271" r:id="rId30"/>
    <p:sldId id="459" r:id="rId31"/>
    <p:sldId id="473" r:id="rId32"/>
    <p:sldId id="475" r:id="rId33"/>
    <p:sldId id="460" r:id="rId34"/>
    <p:sldId id="470" r:id="rId35"/>
    <p:sldId id="461" r:id="rId36"/>
    <p:sldId id="471" r:id="rId37"/>
    <p:sldId id="472" r:id="rId38"/>
    <p:sldId id="434" r:id="rId39"/>
    <p:sldId id="423" r:id="rId40"/>
    <p:sldId id="431" r:id="rId41"/>
    <p:sldId id="437" r:id="rId42"/>
    <p:sldId id="272" r:id="rId43"/>
    <p:sldId id="466" r:id="rId44"/>
    <p:sldId id="462" r:id="rId45"/>
    <p:sldId id="463" r:id="rId46"/>
    <p:sldId id="435" r:id="rId47"/>
    <p:sldId id="448" r:id="rId48"/>
    <p:sldId id="451" r:id="rId49"/>
    <p:sldId id="449" r:id="rId50"/>
    <p:sldId id="436" r:id="rId51"/>
    <p:sldId id="452" r:id="rId52"/>
    <p:sldId id="454" r:id="rId53"/>
    <p:sldId id="275" r:id="rId54"/>
    <p:sldId id="282" r:id="rId55"/>
    <p:sldId id="283" r:id="rId56"/>
    <p:sldId id="439" r:id="rId57"/>
    <p:sldId id="444" r:id="rId58"/>
    <p:sldId id="468" r:id="rId59"/>
    <p:sldId id="467" r:id="rId60"/>
    <p:sldId id="442" r:id="rId61"/>
    <p:sldId id="446" r:id="rId62"/>
    <p:sldId id="445" r:id="rId63"/>
    <p:sldId id="450" r:id="rId64"/>
    <p:sldId id="281" r:id="rId65"/>
    <p:sldId id="279" r:id="rId66"/>
    <p:sldId id="260" r:id="rId67"/>
    <p:sldId id="278" r:id="rId68"/>
    <p:sldId id="457" r:id="rId69"/>
    <p:sldId id="280" r:id="rId70"/>
    <p:sldId id="285" r:id="rId71"/>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66FF"/>
    <a:srgbClr val="008000"/>
    <a:srgbClr val="006600"/>
    <a:srgbClr val="EAE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953" autoAdjust="0"/>
    <p:restoredTop sz="90995" autoAdjust="0"/>
  </p:normalViewPr>
  <p:slideViewPr>
    <p:cSldViewPr>
      <p:cViewPr varScale="1">
        <p:scale>
          <a:sx n="239" d="100"/>
          <a:sy n="239" d="100"/>
        </p:scale>
        <p:origin x="-4044" y="-96"/>
      </p:cViewPr>
      <p:guideLst>
        <p:guide orient="horz" pos="2160"/>
        <p:guide pos="2880"/>
      </p:guideLst>
    </p:cSldViewPr>
  </p:slideViewPr>
  <p:notesTextViewPr>
    <p:cViewPr>
      <p:scale>
        <a:sx n="1" d="1"/>
        <a:sy n="1" d="1"/>
      </p:scale>
      <p:origin x="0" y="0"/>
    </p:cViewPr>
  </p:notesTextViewPr>
  <p:sorterViewPr>
    <p:cViewPr>
      <p:scale>
        <a:sx n="160" d="100"/>
        <a:sy n="1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smtClean="0"/>
              <a:t>Click to edit Master title style</a:t>
            </a:r>
            <a:endParaRPr kumimoji="0" lang="en-US"/>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6705600" y="4206240"/>
            <a:ext cx="960120" cy="457200"/>
          </a:xfrm>
        </p:spPr>
        <p:txBody>
          <a:bodyPr/>
          <a:lstStyle/>
          <a:p>
            <a:fld id="{08032ADB-ED44-4EAE-85F3-F25F992BE9E9}" type="datetimeFigureOut">
              <a:rPr lang="en-US" smtClean="0"/>
              <a:t>12/25/2022</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196D5CA5-9B07-451F-A9C9-923105C440C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08032ADB-ED44-4EAE-85F3-F25F992BE9E9}" type="datetimeFigureOut">
              <a:rPr lang="en-US" smtClean="0"/>
              <a:t>12/25/2022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12/25/2022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Date Placeholder 25"/>
          <p:cNvSpPr>
            <a:spLocks noGrp="1"/>
          </p:cNvSpPr>
          <p:nvPr>
            <p:ph type="dt" sz="half" idx="10"/>
          </p:nvPr>
        </p:nvSpPr>
        <p:spPr/>
        <p:txBody>
          <a:bodyPr rtlCol="0"/>
          <a:lstStyle/>
          <a:p>
            <a:fld id="{08032ADB-ED44-4EAE-85F3-F25F992BE9E9}" type="datetimeFigureOut">
              <a:rPr lang="en-US" smtClean="0"/>
              <a:t>12/25/2022</a:t>
            </a:fld>
            <a:endParaRPr lang="en-US"/>
          </a:p>
        </p:txBody>
      </p:sp>
      <p:sp>
        <p:nvSpPr>
          <p:cNvPr id="27" name="Slide Number Placeholder 26"/>
          <p:cNvSpPr>
            <a:spLocks noGrp="1"/>
          </p:cNvSpPr>
          <p:nvPr>
            <p:ph type="sldNum" sz="quarter" idx="11"/>
          </p:nvPr>
        </p:nvSpPr>
        <p:spPr/>
        <p:txBody>
          <a:bodyPr rtlCol="0"/>
          <a:lstStyle/>
          <a:p>
            <a:fld id="{196D5CA5-9B07-451F-A9C9-923105C440C1}"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a:xfrm>
            <a:off x="6583680" y="612648"/>
            <a:ext cx="957264" cy="457200"/>
          </a:xfrm>
        </p:spPr>
        <p:txBody>
          <a:bodyPr/>
          <a:lstStyle/>
          <a:p>
            <a:fld id="{08032ADB-ED44-4EAE-85F3-F25F992BE9E9}" type="datetimeFigureOut">
              <a:rPr lang="en-US" smtClean="0"/>
              <a:t>12/25/2022</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196D5CA5-9B07-451F-A9C9-923105C440C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32ADB-ED44-4EAE-85F3-F25F992BE9E9}" type="datetimeFigureOut">
              <a:rPr lang="en-US" smtClean="0"/>
              <a:t>12/25/2022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12/25/2022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08032ADB-ED44-4EAE-85F3-F25F992BE9E9}" type="datetimeFigureOut">
              <a:rPr lang="en-US" smtClean="0"/>
              <a:t>12/25/2022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08032ADB-ED44-4EAE-85F3-F25F992BE9E9}" type="datetimeFigureOut">
              <a:rPr lang="en-US" smtClean="0"/>
              <a:t>12/25/2022</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196D5CA5-9B07-451F-A9C9-923105C440C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mostechtips.com/how-to-download-and-install-ch340-driver-on-windows-10/" TargetMode="External"/><Relationship Id="rId2" Type="http://schemas.openxmlformats.org/officeDocument/2006/relationships/hyperlink" Target="https://www.arduino.cc/en/main/software"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github.com/adrianmihalko/ch340g-ch34g-ch34x-mac-os-x-driver/raw/master/CH34x_Install_V1.5.pkg" TargetMode="External"/><Relationship Id="rId4" Type="http://schemas.openxmlformats.org/officeDocument/2006/relationships/hyperlink" Target="https://sparks.gogo.co.nz/assets/_site_/downloads/CH34x_Install_Windows_v3_4.zi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arduino.cc/en/uploads/Tutorial/ExampleCircuit_sch.p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hyperlink" Target="https://github.com/martintrowland/Scooter" TargetMode="External"/><Relationship Id="rId4" Type="http://schemas.openxmlformats.org/officeDocument/2006/relationships/image" Target="../media/image13.png"/><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martintrowland/Scooter/blob/main/Scooter_2_servos.ino"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kipr.org/botball" TargetMode="External"/><Relationship Id="rId7" Type="http://schemas.openxmlformats.org/officeDocument/2006/relationships/hyperlink" Target="https://blog.collegevine.com/5-robotics-competitions-for-high-schoolers/" TargetMode="External"/><Relationship Id="rId2" Type="http://schemas.openxmlformats.org/officeDocument/2006/relationships/hyperlink" Target="http://best.eng.auburn.edu/" TargetMode="External"/><Relationship Id="rId1" Type="http://schemas.openxmlformats.org/officeDocument/2006/relationships/slideLayout" Target="../slideLayouts/slideLayout2.xml"/><Relationship Id="rId6" Type="http://schemas.openxmlformats.org/officeDocument/2006/relationships/hyperlink" Target="https://www.thenrc.org/" TargetMode="External"/><Relationship Id="rId5" Type="http://schemas.openxmlformats.org/officeDocument/2006/relationships/hyperlink" Target="https://www.firstinspires.org/robotics/ftc/what-is-first-tech-challenge" TargetMode="External"/><Relationship Id="rId4" Type="http://schemas.openxmlformats.org/officeDocument/2006/relationships/hyperlink" Target="https://www.firstinspires.org/robotics/frc"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zauYACP2lOc" TargetMode="External"/><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osha.gov/Publications/3439at-a-glance.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https://www.simplicate.info/2016/09/16/ch340-drama-osx-10-12-sierra-16a313a/" TargetMode="External"/><Relationship Id="rId2" Type="http://schemas.openxmlformats.org/officeDocument/2006/relationships/hyperlink" Target="http://www.wch.cn/download/CH341SER_MAC_ZIP.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066800" y="4267200"/>
            <a:ext cx="7086600" cy="1447800"/>
          </a:xfrm>
        </p:spPr>
        <p:txBody>
          <a:bodyPr>
            <a:noAutofit/>
          </a:bodyPr>
          <a:lstStyle/>
          <a:p>
            <a:r>
              <a:rPr lang="en-US" sz="2400" dirty="0" smtClean="0">
                <a:solidFill>
                  <a:schemeClr val="accent1"/>
                </a:solidFill>
              </a:rPr>
              <a:t>Heather </a:t>
            </a:r>
            <a:r>
              <a:rPr lang="en-US" sz="2400" dirty="0" err="1" smtClean="0">
                <a:solidFill>
                  <a:schemeClr val="accent1"/>
                </a:solidFill>
              </a:rPr>
              <a:t>Meiring</a:t>
            </a:r>
            <a:r>
              <a:rPr lang="en-US" sz="2400" dirty="0" smtClean="0">
                <a:solidFill>
                  <a:schemeClr val="accent1"/>
                </a:solidFill>
              </a:rPr>
              <a:t>, Abhishek Pillai, Mark Rowland,</a:t>
            </a:r>
          </a:p>
          <a:p>
            <a:endParaRPr lang="en-US" sz="1800" dirty="0" smtClean="0">
              <a:solidFill>
                <a:schemeClr val="accent1"/>
              </a:solidFill>
            </a:endParaRPr>
          </a:p>
          <a:p>
            <a:r>
              <a:rPr lang="en-US" sz="1800" dirty="0" smtClean="0">
                <a:solidFill>
                  <a:schemeClr val="accent1"/>
                </a:solidFill>
              </a:rPr>
              <a:t>Special Thanks to Sebastian </a:t>
            </a:r>
            <a:r>
              <a:rPr lang="en-US" sz="1800" dirty="0" err="1" smtClean="0">
                <a:solidFill>
                  <a:schemeClr val="accent1"/>
                </a:solidFill>
              </a:rPr>
              <a:t>Coddington</a:t>
            </a:r>
            <a:r>
              <a:rPr lang="en-US" sz="1800" dirty="0" smtClean="0">
                <a:solidFill>
                  <a:schemeClr val="accent1"/>
                </a:solidFill>
              </a:rPr>
              <a:t> for his “cool convertible wheels”</a:t>
            </a:r>
          </a:p>
          <a:p>
            <a:endParaRPr lang="en-US" sz="1800" dirty="0">
              <a:solidFill>
                <a:schemeClr val="accent1"/>
              </a:solidFill>
            </a:endParaRPr>
          </a:p>
          <a:p>
            <a:r>
              <a:rPr lang="en-US" sz="1800" i="1" dirty="0" smtClean="0">
                <a:solidFill>
                  <a:schemeClr val="accent1"/>
                </a:solidFill>
              </a:rPr>
              <a:t>Troop 605, home of the </a:t>
            </a:r>
            <a:r>
              <a:rPr lang="en-US" sz="1800" i="1" dirty="0" err="1" smtClean="0">
                <a:solidFill>
                  <a:schemeClr val="accent1"/>
                </a:solidFill>
              </a:rPr>
              <a:t>Fischbot</a:t>
            </a:r>
            <a:r>
              <a:rPr lang="en-US" sz="1800" i="1" dirty="0" smtClean="0">
                <a:solidFill>
                  <a:schemeClr val="accent1"/>
                </a:solidFill>
              </a:rPr>
              <a:t> Robots</a:t>
            </a:r>
            <a:endParaRPr lang="en-US" sz="1800" i="1" dirty="0">
              <a:solidFill>
                <a:schemeClr val="accent1"/>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
            <a:ext cx="3315757"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320" y="0"/>
            <a:ext cx="2514600" cy="192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3751436" y="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4800" y="3012624"/>
            <a:ext cx="8712642"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Troop 605 Robotics Merit Badge</a:t>
            </a:r>
            <a:endPar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6836882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229600" cy="1066800"/>
          </a:xfrm>
        </p:spPr>
        <p:txBody>
          <a:bodyPr/>
          <a:lstStyle/>
          <a:p>
            <a:r>
              <a:rPr lang="en-US" dirty="0" smtClean="0"/>
              <a:t>Engineering Notebook</a:t>
            </a:r>
            <a:endParaRPr lang="en-US" dirty="0"/>
          </a:p>
        </p:txBody>
      </p:sp>
      <p:sp>
        <p:nvSpPr>
          <p:cNvPr id="3" name="Content Placeholder 2"/>
          <p:cNvSpPr>
            <a:spLocks noGrp="1"/>
          </p:cNvSpPr>
          <p:nvPr>
            <p:ph idx="1"/>
          </p:nvPr>
        </p:nvSpPr>
        <p:spPr>
          <a:xfrm>
            <a:off x="457200" y="1600200"/>
            <a:ext cx="5486400" cy="4525963"/>
          </a:xfrm>
        </p:spPr>
        <p:txBody>
          <a:bodyPr>
            <a:normAutofit/>
          </a:bodyPr>
          <a:lstStyle/>
          <a:p>
            <a:r>
              <a:rPr lang="en-US" dirty="0" smtClean="0"/>
              <a:t>An Engineering Notebook is a place to document your ideas and work. </a:t>
            </a:r>
          </a:p>
          <a:p>
            <a:r>
              <a:rPr lang="en-US" dirty="0" smtClean="0"/>
              <a:t>It is a legal document</a:t>
            </a:r>
          </a:p>
          <a:p>
            <a:r>
              <a:rPr lang="en-US" dirty="0" smtClean="0"/>
              <a:t>It can be used for Patents and Legal</a:t>
            </a:r>
          </a:p>
          <a:p>
            <a:r>
              <a:rPr lang="en-US" dirty="0" smtClean="0"/>
              <a:t>Each entry should be dated </a:t>
            </a:r>
          </a:p>
          <a:p>
            <a:r>
              <a:rPr lang="en-US" dirty="0" smtClean="0"/>
              <a:t>It should have references, contacts, drawings, formulas, empirical results, etc.</a:t>
            </a:r>
          </a:p>
          <a:p>
            <a:pPr marL="0" indent="0">
              <a:buNone/>
            </a:pPr>
            <a:endParaRPr lang="en-US" dirty="0" smtClean="0"/>
          </a:p>
          <a:p>
            <a:pPr marL="0" indent="0">
              <a:buNone/>
            </a:pPr>
            <a:endParaRPr lang="en-US" dirty="0" smtClean="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2936064" cy="464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5385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229600" cy="1066800"/>
          </a:xfrm>
        </p:spPr>
        <p:txBody>
          <a:bodyPr>
            <a:normAutofit fontScale="90000"/>
          </a:bodyPr>
          <a:lstStyle/>
          <a:p>
            <a:r>
              <a:rPr lang="en-US" dirty="0" smtClean="0"/>
              <a:t>Your Engineering Notebook Should </a:t>
            </a:r>
            <a:r>
              <a:rPr lang="en-US" dirty="0" smtClean="0"/>
              <a:t>Contain:</a:t>
            </a:r>
            <a:endParaRPr lang="en-US" dirty="0"/>
          </a:p>
        </p:txBody>
      </p:sp>
      <p:sp>
        <p:nvSpPr>
          <p:cNvPr id="3" name="Content Placeholder 2"/>
          <p:cNvSpPr>
            <a:spLocks noGrp="1"/>
          </p:cNvSpPr>
          <p:nvPr>
            <p:ph idx="1"/>
          </p:nvPr>
        </p:nvSpPr>
        <p:spPr>
          <a:xfrm>
            <a:off x="457200" y="1600200"/>
            <a:ext cx="5334000" cy="4525963"/>
          </a:xfrm>
        </p:spPr>
        <p:txBody>
          <a:bodyPr>
            <a:normAutofit fontScale="92500" lnSpcReduction="10000"/>
          </a:bodyPr>
          <a:lstStyle/>
          <a:p>
            <a:r>
              <a:rPr lang="en-US" dirty="0" smtClean="0"/>
              <a:t>A description of the problem you are solving</a:t>
            </a:r>
          </a:p>
          <a:p>
            <a:r>
              <a:rPr lang="en-US" dirty="0" smtClean="0"/>
              <a:t>Design ideas </a:t>
            </a:r>
          </a:p>
          <a:p>
            <a:r>
              <a:rPr lang="en-US" dirty="0" smtClean="0"/>
              <a:t>List of components</a:t>
            </a:r>
          </a:p>
          <a:p>
            <a:r>
              <a:rPr lang="en-US" dirty="0" smtClean="0"/>
              <a:t>Circuit Diagram</a:t>
            </a:r>
          </a:p>
          <a:p>
            <a:r>
              <a:rPr lang="en-US" dirty="0" smtClean="0"/>
              <a:t>Drawings of your robot</a:t>
            </a:r>
          </a:p>
          <a:p>
            <a:r>
              <a:rPr lang="en-US" dirty="0" smtClean="0"/>
              <a:t>Code listings</a:t>
            </a:r>
          </a:p>
          <a:p>
            <a:r>
              <a:rPr lang="en-US" dirty="0" smtClean="0"/>
              <a:t>Experiments (challenges) and their results</a:t>
            </a:r>
          </a:p>
          <a:p>
            <a:r>
              <a:rPr lang="en-US" dirty="0" smtClean="0"/>
              <a:t>Your observations</a:t>
            </a:r>
          </a:p>
          <a:p>
            <a:r>
              <a:rPr lang="en-US" dirty="0" smtClean="0"/>
              <a:t>Short Summary of the project</a:t>
            </a:r>
          </a:p>
          <a:p>
            <a:pPr marL="0" indent="0">
              <a:buNone/>
            </a:pPr>
            <a:endParaRPr lang="en-US" dirty="0" smtClean="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358" y="1752600"/>
            <a:ext cx="3228449"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3348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00899"/>
            <a:ext cx="8839200" cy="6629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4648200"/>
            <a:ext cx="3657600" cy="487363"/>
          </a:xfrm>
        </p:spPr>
        <p:txBody>
          <a:bodyPr>
            <a:normAutofit fontScale="92500" lnSpcReduction="10000"/>
          </a:bodyPr>
          <a:lstStyle/>
          <a:p>
            <a:pPr marL="0" indent="0">
              <a:buNone/>
            </a:pPr>
            <a:r>
              <a:rPr lang="en-US" i="1" dirty="0" smtClean="0"/>
              <a:t>Let’s build it!</a:t>
            </a:r>
            <a:endParaRPr lang="en-US" i="1" dirty="0"/>
          </a:p>
        </p:txBody>
      </p:sp>
      <p:sp>
        <p:nvSpPr>
          <p:cNvPr id="4" name="Rectangle 3"/>
          <p:cNvSpPr/>
          <p:nvPr/>
        </p:nvSpPr>
        <p:spPr>
          <a:xfrm>
            <a:off x="310869" y="100899"/>
            <a:ext cx="3252814" cy="341632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none" spc="0" dirty="0" smtClean="0">
                <a:ln w="11430"/>
                <a:solidFill>
                  <a:srgbClr val="FFC000"/>
                </a:solidFill>
                <a:effectLst>
                  <a:outerShdw blurRad="80000" dist="40000" dir="5040000" algn="tl">
                    <a:srgbClr val="000000">
                      <a:alpha val="30000"/>
                    </a:srgbClr>
                  </a:outerShdw>
                </a:effectLst>
              </a:rPr>
              <a:t>Scooter </a:t>
            </a:r>
          </a:p>
          <a:p>
            <a:r>
              <a:rPr lang="en-US" sz="5400" b="1" cap="none" spc="0" dirty="0" smtClean="0">
                <a:ln w="11430"/>
                <a:solidFill>
                  <a:srgbClr val="FFC000"/>
                </a:solidFill>
                <a:effectLst>
                  <a:outerShdw blurRad="80000" dist="40000" dir="5040000" algn="tl">
                    <a:srgbClr val="000000">
                      <a:alpha val="30000"/>
                    </a:srgbClr>
                  </a:outerShdw>
                </a:effectLst>
              </a:rPr>
              <a:t>Scout </a:t>
            </a:r>
          </a:p>
          <a:p>
            <a:r>
              <a:rPr lang="en-US" sz="5400" b="1" cap="none" spc="0" dirty="0" err="1" smtClean="0">
                <a:ln w="11430"/>
                <a:solidFill>
                  <a:srgbClr val="FFC000"/>
                </a:solidFill>
                <a:effectLst>
                  <a:outerShdw blurRad="80000" dist="40000" dir="5040000" algn="tl">
                    <a:srgbClr val="000000">
                      <a:alpha val="30000"/>
                    </a:srgbClr>
                  </a:outerShdw>
                </a:effectLst>
              </a:rPr>
              <a:t>Fischbot</a:t>
            </a:r>
            <a:endParaRPr lang="en-US" sz="5400" b="1" cap="none" spc="0" dirty="0" smtClean="0">
              <a:ln w="11430"/>
              <a:solidFill>
                <a:srgbClr val="FFC000"/>
              </a:solidFill>
              <a:effectLst>
                <a:outerShdw blurRad="80000" dist="40000" dir="5040000" algn="tl">
                  <a:srgbClr val="000000">
                    <a:alpha val="30000"/>
                  </a:srgbClr>
                </a:outerShdw>
              </a:effectLst>
            </a:endParaRPr>
          </a:p>
          <a:p>
            <a:r>
              <a:rPr lang="en-US" sz="5400" b="1" cap="none" spc="0" dirty="0" smtClean="0">
                <a:ln w="11430"/>
                <a:solidFill>
                  <a:srgbClr val="FFC000"/>
                </a:solidFill>
                <a:effectLst>
                  <a:outerShdw blurRad="80000" dist="40000" dir="5040000" algn="tl">
                    <a:srgbClr val="000000">
                      <a:alpha val="30000"/>
                    </a:srgbClr>
                  </a:outerShdw>
                </a:effectLst>
              </a:rPr>
              <a:t>605</a:t>
            </a:r>
            <a:endParaRPr lang="en-US" sz="5400" b="1" cap="none" spc="0" dirty="0">
              <a:ln w="11430"/>
              <a:solidFill>
                <a:srgbClr val="FFC000"/>
              </a:soli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33220832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F4C0B10B-D2C4-4A54-AFAD-3D27DF88BB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2" name="Group 11">
            <a:extLst>
              <a:ext uri="{FF2B5EF4-FFF2-40B4-BE49-F238E27FC236}">
                <a16:creationId xmlns="" xmlns:a16="http://schemas.microsoft.com/office/drawing/2014/main" id="{B6BADB90-C74B-40D6-86DC-503F65FCE8D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 xmlns:a16="http://schemas.microsoft.com/office/drawing/2014/main" id="{6559431D-1886-4AE0-9B87-9AD2ECAB8439}"/>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45">
              <a:extLst>
                <a:ext uri="{FF2B5EF4-FFF2-40B4-BE49-F238E27FC236}">
                  <a16:creationId xmlns="" xmlns:a16="http://schemas.microsoft.com/office/drawing/2014/main" id="{373850A5-B04A-4FCD-9E73-EE322167FB31}"/>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46">
              <a:extLst>
                <a:ext uri="{FF2B5EF4-FFF2-40B4-BE49-F238E27FC236}">
                  <a16:creationId xmlns="" xmlns:a16="http://schemas.microsoft.com/office/drawing/2014/main" id="{82C18C67-80FA-4738-AA53-0AF2419F98E0}"/>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7">
              <a:extLst>
                <a:ext uri="{FF2B5EF4-FFF2-40B4-BE49-F238E27FC236}">
                  <a16:creationId xmlns="" xmlns:a16="http://schemas.microsoft.com/office/drawing/2014/main" id="{48543B1A-8BF5-4C63-8404-41B2EA70B33E}"/>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 xmlns:a16="http://schemas.microsoft.com/office/drawing/2014/main" id="{92DF5096-E051-498C-A3ED-CBA77A813AA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470949" y="765940"/>
            <a:ext cx="8051258" cy="1325563"/>
          </a:xfrm>
        </p:spPr>
        <p:txBody>
          <a:bodyPr>
            <a:normAutofit fontScale="90000"/>
          </a:bodyPr>
          <a:lstStyle/>
          <a:p>
            <a:r>
              <a:rPr lang="en-US" sz="3600" dirty="0" smtClean="0">
                <a:solidFill>
                  <a:schemeClr val="bg1"/>
                </a:solidFill>
              </a:rPr>
              <a:t>Start with the </a:t>
            </a:r>
            <a:r>
              <a:rPr lang="en-US" sz="3600" dirty="0" err="1" smtClean="0">
                <a:solidFill>
                  <a:schemeClr val="bg1"/>
                </a:solidFill>
              </a:rPr>
              <a:t>PilliaBot</a:t>
            </a:r>
            <a:r>
              <a:rPr lang="en-US" sz="3600" dirty="0" smtClean="0">
                <a:solidFill>
                  <a:schemeClr val="bg1"/>
                </a:solidFill>
              </a:rPr>
              <a:t> </a:t>
            </a:r>
            <a:r>
              <a:rPr lang="en-US" sz="3600" dirty="0">
                <a:solidFill>
                  <a:schemeClr val="bg1"/>
                </a:solidFill>
              </a:rPr>
              <a:t>100</a:t>
            </a:r>
            <a:br>
              <a:rPr lang="en-US" sz="3600" dirty="0">
                <a:solidFill>
                  <a:schemeClr val="bg1"/>
                </a:solidFill>
              </a:rPr>
            </a:br>
            <a:r>
              <a:rPr lang="en-US" sz="3600" dirty="0">
                <a:solidFill>
                  <a:schemeClr val="bg1"/>
                </a:solidFill>
              </a:rPr>
              <a:t>Computational Power to solve all our problems</a:t>
            </a:r>
            <a:endParaRPr lang="en-US" sz="3500" dirty="0">
              <a:solidFill>
                <a:schemeClr val="bg1"/>
              </a:solidFill>
            </a:endParaRPr>
          </a:p>
        </p:txBody>
      </p:sp>
      <p:sp>
        <p:nvSpPr>
          <p:cNvPr id="19" name="Content Placeholder 2">
            <a:extLst>
              <a:ext uri="{FF2B5EF4-FFF2-40B4-BE49-F238E27FC236}">
                <a16:creationId xmlns="" xmlns:a16="http://schemas.microsoft.com/office/drawing/2014/main" id="{2987FBC3-F54F-49C8-88E9-9A345357E10B}"/>
              </a:ext>
            </a:extLst>
          </p:cNvPr>
          <p:cNvSpPr>
            <a:spLocks noGrp="1"/>
          </p:cNvSpPr>
          <p:nvPr>
            <p:ph idx="1"/>
          </p:nvPr>
        </p:nvSpPr>
        <p:spPr>
          <a:xfrm>
            <a:off x="825395" y="2276109"/>
            <a:ext cx="5893594" cy="2068775"/>
          </a:xfrm>
        </p:spPr>
        <p:txBody>
          <a:bodyPr>
            <a:normAutofit fontScale="70000" lnSpcReduction="20000"/>
          </a:bodyPr>
          <a:lstStyle/>
          <a:p>
            <a:pPr marL="0" indent="0">
              <a:buNone/>
            </a:pPr>
            <a:r>
              <a:rPr lang="en-US" b="1"/>
              <a:t>What is it:</a:t>
            </a:r>
          </a:p>
          <a:p>
            <a:r>
              <a:rPr lang="en-US"/>
              <a:t>An Arduino Nano</a:t>
            </a:r>
          </a:p>
          <a:p>
            <a:r>
              <a:rPr lang="en-US"/>
              <a:t>AtMega328  </a:t>
            </a:r>
          </a:p>
          <a:p>
            <a:pPr marL="457200" lvl="1" indent="0">
              <a:buNone/>
            </a:pPr>
            <a:r>
              <a:rPr lang="en-US" sz="2200"/>
              <a:t>The high-performance Microchip picoPower 8-bit AVR RISC-based microcontroller combines 32KB ISP flash memory, 2KB SRAM, 23 general purpose I/O lines, 32 general purpose working registers, serial programmable USART, a 6-channel 10-bit A/D converter, The device operates at 5.5 volts @ 16MHz.</a:t>
            </a:r>
          </a:p>
          <a:p>
            <a:pPr marL="0" indent="0">
              <a:buNone/>
            </a:pPr>
            <a:endParaRPr lang="en-US" dirty="0"/>
          </a:p>
        </p:txBody>
      </p:sp>
      <p:pic>
        <p:nvPicPr>
          <p:cNvPr id="20" name="Picture 4">
            <a:extLst>
              <a:ext uri="{FF2B5EF4-FFF2-40B4-BE49-F238E27FC236}">
                <a16:creationId xmlns="" xmlns:a16="http://schemas.microsoft.com/office/drawing/2014/main" id="{28FF7DB7-180C-44CD-8328-F452AC2B4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22" y="4479925"/>
            <a:ext cx="5913132" cy="224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 xmlns:a16="http://schemas.microsoft.com/office/drawing/2014/main" id="{9B1A47AF-81B9-426D-ADAF-E894175CDE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989" y="2439984"/>
            <a:ext cx="1944872" cy="184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a:extLst>
              <a:ext uri="{FF2B5EF4-FFF2-40B4-BE49-F238E27FC236}">
                <a16:creationId xmlns="" xmlns:a16="http://schemas.microsoft.com/office/drawing/2014/main" id="{2D282CBF-05FF-4D41-91D1-A4FECF632B23}"/>
              </a:ext>
            </a:extLst>
          </p:cNvPr>
          <p:cNvSpPr txBox="1">
            <a:spLocks/>
          </p:cNvSpPr>
          <p:nvPr/>
        </p:nvSpPr>
        <p:spPr>
          <a:xfrm>
            <a:off x="261462" y="4446130"/>
            <a:ext cx="2629799" cy="2243617"/>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a:t>What we’ll learn:</a:t>
            </a:r>
          </a:p>
          <a:p>
            <a:r>
              <a:rPr lang="en-US" dirty="0"/>
              <a:t>Setup our software for programming</a:t>
            </a:r>
          </a:p>
          <a:p>
            <a:r>
              <a:rPr lang="en-US" dirty="0"/>
              <a:t>Basic Arduino programming</a:t>
            </a:r>
          </a:p>
          <a:p>
            <a:r>
              <a:rPr lang="en-US" dirty="0"/>
              <a:t>How to write a function</a:t>
            </a:r>
          </a:p>
          <a:p>
            <a:r>
              <a:rPr lang="en-US" dirty="0"/>
              <a:t>Controlling LEDs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915062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229600" cy="1066800"/>
          </a:xfrm>
        </p:spPr>
        <p:txBody>
          <a:bodyPr/>
          <a:lstStyle/>
          <a:p>
            <a:r>
              <a:rPr lang="en-US" dirty="0"/>
              <a:t>Software Installation</a:t>
            </a:r>
          </a:p>
        </p:txBody>
      </p:sp>
      <p:sp>
        <p:nvSpPr>
          <p:cNvPr id="3" name="Content Placeholder 2"/>
          <p:cNvSpPr>
            <a:spLocks noGrp="1"/>
          </p:cNvSpPr>
          <p:nvPr>
            <p:ph idx="1"/>
          </p:nvPr>
        </p:nvSpPr>
        <p:spPr>
          <a:xfrm>
            <a:off x="457200" y="1600200"/>
            <a:ext cx="4876800" cy="4525963"/>
          </a:xfrm>
        </p:spPr>
        <p:txBody>
          <a:bodyPr>
            <a:normAutofit/>
          </a:bodyPr>
          <a:lstStyle/>
          <a:p>
            <a:pPr marL="0" indent="0">
              <a:buNone/>
            </a:pPr>
            <a:r>
              <a:rPr lang="en-US" sz="2400" dirty="0"/>
              <a:t>Arduino IDE</a:t>
            </a:r>
          </a:p>
          <a:p>
            <a:r>
              <a:rPr lang="en-US" sz="2400" dirty="0">
                <a:hlinkClick r:id="rId2"/>
              </a:rPr>
              <a:t>https://www.arduino.cc/en/main/software</a:t>
            </a:r>
            <a:endParaRPr lang="en-US" sz="2400" dirty="0"/>
          </a:p>
          <a:p>
            <a:pPr marL="0" indent="0">
              <a:buNone/>
            </a:pPr>
            <a:endParaRPr lang="en-US" sz="2400" dirty="0"/>
          </a:p>
          <a:p>
            <a:pPr marL="0" indent="0">
              <a:buNone/>
            </a:pPr>
            <a:r>
              <a:rPr lang="en-US" sz="2400" dirty="0"/>
              <a:t>CH340 Serial Drivers </a:t>
            </a:r>
            <a:endParaRPr lang="en-US" sz="2400" dirty="0">
              <a:hlinkClick r:id="rId3"/>
            </a:endParaRPr>
          </a:p>
          <a:p>
            <a:r>
              <a:rPr lang="en-US" sz="2400" dirty="0">
                <a:hlinkClick r:id="rId3"/>
              </a:rPr>
              <a:t>Windows CH340 Driver</a:t>
            </a:r>
            <a:endParaRPr lang="en-US" sz="2400" dirty="0">
              <a:hlinkClick r:id="rId4"/>
            </a:endParaRPr>
          </a:p>
          <a:p>
            <a:r>
              <a:rPr lang="en-US" sz="2400" dirty="0">
                <a:hlinkClick r:id="rId5"/>
              </a:rPr>
              <a:t>Macintosh Drivers for CH340 </a:t>
            </a:r>
            <a:r>
              <a:rPr lang="en-US" sz="2400" dirty="0" smtClean="0">
                <a:hlinkClick r:id="rId5"/>
              </a:rPr>
              <a:t>Driver</a:t>
            </a:r>
            <a:endParaRPr lang="en-US" sz="2400" dirty="0" smtClean="0"/>
          </a:p>
          <a:p>
            <a:endParaRPr lang="en-US" sz="2400" dirty="0"/>
          </a:p>
          <a:p>
            <a:pPr marL="0" indent="0">
              <a:buNone/>
            </a:pPr>
            <a:endParaRPr lang="en-US" sz="2400" dirty="0"/>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124200"/>
            <a:ext cx="3369066"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9198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p>
        </p:txBody>
      </p:sp>
      <p:sp>
        <p:nvSpPr>
          <p:cNvPr id="3" name="Content Placeholder 2"/>
          <p:cNvSpPr>
            <a:spLocks noGrp="1"/>
          </p:cNvSpPr>
          <p:nvPr>
            <p:ph idx="1"/>
          </p:nvPr>
        </p:nvSpPr>
        <p:spPr>
          <a:xfrm>
            <a:off x="0" y="4829176"/>
            <a:ext cx="8839200" cy="4525963"/>
          </a:xfrm>
        </p:spPr>
        <p:txBody>
          <a:bodyPr/>
          <a:lstStyle/>
          <a:p>
            <a:r>
              <a:rPr lang="en-US" dirty="0"/>
              <a:t>Test your connection with Blink</a:t>
            </a:r>
          </a:p>
          <a:p>
            <a:r>
              <a:rPr lang="en-US" dirty="0"/>
              <a:t>Look under File-&gt;Examples-&gt;Basic-&gt;Blink</a:t>
            </a:r>
          </a:p>
        </p:txBody>
      </p:sp>
      <p:pic>
        <p:nvPicPr>
          <p:cNvPr id="4" name="Picture 3">
            <a:extLst>
              <a:ext uri="{FF2B5EF4-FFF2-40B4-BE49-F238E27FC236}">
                <a16:creationId xmlns="" xmlns:a16="http://schemas.microsoft.com/office/drawing/2014/main" id="{BFBDEB55-970B-4A62-A3F3-25D5F85CD0A7}"/>
              </a:ext>
            </a:extLst>
          </p:cNvPr>
          <p:cNvPicPr>
            <a:picLocks noChangeAspect="1"/>
          </p:cNvPicPr>
          <p:nvPr/>
        </p:nvPicPr>
        <p:blipFill>
          <a:blip r:embed="rId2"/>
          <a:stretch>
            <a:fillRect/>
          </a:stretch>
        </p:blipFill>
        <p:spPr>
          <a:xfrm>
            <a:off x="304800" y="1219200"/>
            <a:ext cx="4300979" cy="2819400"/>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1219200"/>
            <a:ext cx="369413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 y="685800"/>
            <a:ext cx="8004114" cy="461665"/>
          </a:xfrm>
          <a:prstGeom prst="rect">
            <a:avLst/>
          </a:prstGeom>
          <a:noFill/>
        </p:spPr>
        <p:txBody>
          <a:bodyPr wrap="none" rtlCol="0">
            <a:spAutoFit/>
          </a:bodyPr>
          <a:lstStyle/>
          <a:p>
            <a:r>
              <a:rPr lang="en-US" sz="2400" dirty="0" smtClean="0"/>
              <a:t>Using the Interactive Arduino Development Environment</a:t>
            </a:r>
            <a:endParaRPr lang="en-US" sz="2400" dirty="0"/>
          </a:p>
        </p:txBody>
      </p:sp>
    </p:spTree>
    <p:extLst>
      <p:ext uri="{BB962C8B-B14F-4D97-AF65-F5344CB8AC3E}">
        <p14:creationId xmlns:p14="http://schemas.microsoft.com/office/powerpoint/2010/main" val="41862809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70E699-79E5-4EE2-B694-6A933A7FFCD8}"/>
              </a:ext>
            </a:extLst>
          </p:cNvPr>
          <p:cNvSpPr>
            <a:spLocks noGrp="1"/>
          </p:cNvSpPr>
          <p:nvPr>
            <p:ph type="title"/>
          </p:nvPr>
        </p:nvSpPr>
        <p:spPr>
          <a:xfrm>
            <a:off x="76200" y="457200"/>
            <a:ext cx="8229600" cy="1066800"/>
          </a:xfrm>
        </p:spPr>
        <p:txBody>
          <a:bodyPr/>
          <a:lstStyle/>
          <a:p>
            <a:r>
              <a:rPr lang="en-US" dirty="0"/>
              <a:t>Blink Program</a:t>
            </a:r>
          </a:p>
        </p:txBody>
      </p:sp>
      <p:sp>
        <p:nvSpPr>
          <p:cNvPr id="3" name="Content Placeholder 2">
            <a:extLst>
              <a:ext uri="{FF2B5EF4-FFF2-40B4-BE49-F238E27FC236}">
                <a16:creationId xmlns="" xmlns:a16="http://schemas.microsoft.com/office/drawing/2014/main" id="{2DA68CFA-BC75-4CCF-ABD6-463144B2DF53}"/>
              </a:ext>
            </a:extLst>
          </p:cNvPr>
          <p:cNvSpPr>
            <a:spLocks noGrp="1"/>
          </p:cNvSpPr>
          <p:nvPr>
            <p:ph idx="1"/>
          </p:nvPr>
        </p:nvSpPr>
        <p:spPr>
          <a:xfrm>
            <a:off x="228600" y="1371600"/>
            <a:ext cx="5257800" cy="4525963"/>
          </a:xfrm>
        </p:spPr>
        <p:txBody>
          <a:bodyPr>
            <a:normAutofit/>
          </a:bodyPr>
          <a:lstStyle/>
          <a:p>
            <a:pPr marL="0" indent="0">
              <a:buNone/>
            </a:pPr>
            <a:r>
              <a:rPr lang="en-US" sz="1800" dirty="0"/>
              <a:t>void setup() {  </a:t>
            </a:r>
          </a:p>
          <a:p>
            <a:pPr marL="0" indent="0">
              <a:buNone/>
            </a:pPr>
            <a:r>
              <a:rPr lang="en-US" sz="1800" dirty="0"/>
              <a:t> // initialize digital pin LED_BUILTIN as an output.</a:t>
            </a:r>
          </a:p>
          <a:p>
            <a:pPr marL="0" indent="0">
              <a:buNone/>
            </a:pPr>
            <a:r>
              <a:rPr lang="en-US" sz="1800" dirty="0"/>
              <a:t> </a:t>
            </a:r>
            <a:r>
              <a:rPr lang="en-US" sz="1800" dirty="0" err="1"/>
              <a:t>pinMode</a:t>
            </a:r>
            <a:r>
              <a:rPr lang="en-US" sz="1800" dirty="0"/>
              <a:t>(LED_BUILTIN, OUTPUT);</a:t>
            </a:r>
          </a:p>
          <a:p>
            <a:pPr marL="0" indent="0">
              <a:buNone/>
            </a:pPr>
            <a:r>
              <a:rPr lang="en-US" sz="1800" dirty="0"/>
              <a:t>}</a:t>
            </a:r>
          </a:p>
          <a:p>
            <a:pPr marL="0" indent="0">
              <a:buNone/>
            </a:pPr>
            <a:endParaRPr lang="en-US" sz="1800" dirty="0"/>
          </a:p>
          <a:p>
            <a:pPr marL="0" indent="0">
              <a:buNone/>
            </a:pPr>
            <a:r>
              <a:rPr lang="en-US" sz="1800" dirty="0"/>
              <a:t>void loop() {</a:t>
            </a:r>
          </a:p>
          <a:p>
            <a:pPr marL="0" indent="0">
              <a:buNone/>
            </a:pPr>
            <a:r>
              <a:rPr lang="en-US" sz="1800" dirty="0" err="1"/>
              <a:t>digitalWrite</a:t>
            </a:r>
            <a:r>
              <a:rPr lang="en-US" sz="1800" dirty="0"/>
              <a:t>(LED_BUILTIN, HIGH);)  delay(1000);  </a:t>
            </a:r>
          </a:p>
          <a:p>
            <a:pPr marL="0" indent="0">
              <a:buNone/>
            </a:pPr>
            <a:r>
              <a:rPr lang="en-US" sz="1800" dirty="0" err="1"/>
              <a:t>digitalWrite</a:t>
            </a:r>
            <a:r>
              <a:rPr lang="en-US" sz="1800" dirty="0"/>
              <a:t>(LED_BUILTIN, LOW); delay(1000); </a:t>
            </a:r>
          </a:p>
          <a:p>
            <a:pPr marL="0" indent="0">
              <a:buNone/>
            </a:pPr>
            <a:r>
              <a:rPr lang="en-US" sz="1800" dirty="0"/>
              <a:t>}     </a:t>
            </a:r>
          </a:p>
        </p:txBody>
      </p:sp>
      <p:pic>
        <p:nvPicPr>
          <p:cNvPr id="1026" name="Picture 2">
            <a:hlinkClick r:id="rId2"/>
            <a:extLst>
              <a:ext uri="{FF2B5EF4-FFF2-40B4-BE49-F238E27FC236}">
                <a16:creationId xmlns="" xmlns:a16="http://schemas.microsoft.com/office/drawing/2014/main" id="{4BB5C234-A4FF-42EA-9D11-014036CE6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289482"/>
            <a:ext cx="3642417" cy="4279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7165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642" y="1740896"/>
            <a:ext cx="2895600" cy="115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06053" y="152400"/>
            <a:ext cx="5926622" cy="1323439"/>
          </a:xfrm>
          <a:prstGeom prst="rect">
            <a:avLst/>
          </a:prstGeom>
          <a:noFill/>
        </p:spPr>
        <p:txBody>
          <a:bodyPr wrap="none" rtlCol="0">
            <a:spAutoFit/>
          </a:bodyPr>
          <a:lstStyle/>
          <a:p>
            <a:r>
              <a:rPr lang="en-US" sz="3200" dirty="0">
                <a:solidFill>
                  <a:schemeClr val="bg1"/>
                </a:solidFill>
              </a:rPr>
              <a:t>The </a:t>
            </a:r>
            <a:r>
              <a:rPr lang="en-US" sz="3200" dirty="0" err="1" smtClean="0">
                <a:solidFill>
                  <a:schemeClr val="bg1"/>
                </a:solidFill>
              </a:rPr>
              <a:t>PilliaBot</a:t>
            </a:r>
            <a:r>
              <a:rPr lang="en-US" sz="3200" dirty="0" smtClean="0">
                <a:solidFill>
                  <a:schemeClr val="bg1"/>
                </a:solidFill>
              </a:rPr>
              <a:t> </a:t>
            </a:r>
            <a:r>
              <a:rPr lang="en-US" sz="3200" dirty="0">
                <a:solidFill>
                  <a:schemeClr val="bg1"/>
                </a:solidFill>
              </a:rPr>
              <a:t>100: </a:t>
            </a:r>
          </a:p>
          <a:p>
            <a:r>
              <a:rPr lang="en-US" sz="2400" dirty="0">
                <a:solidFill>
                  <a:schemeClr val="bg1"/>
                </a:solidFill>
              </a:rPr>
              <a:t>Specializes in computational abilities</a:t>
            </a:r>
          </a:p>
          <a:p>
            <a:r>
              <a:rPr lang="en-US" sz="2400" dirty="0">
                <a:solidFill>
                  <a:schemeClr val="bg1"/>
                </a:solidFill>
              </a:rPr>
              <a:t>And will provide the brains of our project  </a:t>
            </a:r>
          </a:p>
        </p:txBody>
      </p:sp>
      <p:sp>
        <p:nvSpPr>
          <p:cNvPr id="7" name="Oval 6"/>
          <p:cNvSpPr/>
          <p:nvPr/>
        </p:nvSpPr>
        <p:spPr>
          <a:xfrm>
            <a:off x="4735442" y="2428894"/>
            <a:ext cx="3810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5116442" y="1916580"/>
            <a:ext cx="2667000" cy="6837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789538" y="1651249"/>
            <a:ext cx="1048685" cy="646331"/>
          </a:xfrm>
          <a:prstGeom prst="rect">
            <a:avLst/>
          </a:prstGeom>
          <a:noFill/>
        </p:spPr>
        <p:txBody>
          <a:bodyPr wrap="none" rtlCol="0">
            <a:spAutoFit/>
          </a:bodyPr>
          <a:lstStyle/>
          <a:p>
            <a:r>
              <a:rPr lang="en-US" dirty="0">
                <a:solidFill>
                  <a:schemeClr val="bg1"/>
                </a:solidFill>
              </a:rPr>
              <a:t>Blinking</a:t>
            </a:r>
          </a:p>
          <a:p>
            <a:r>
              <a:rPr lang="en-US" dirty="0">
                <a:solidFill>
                  <a:schemeClr val="bg1"/>
                </a:solidFill>
              </a:rPr>
              <a:t>Light</a:t>
            </a:r>
          </a:p>
        </p:txBody>
      </p:sp>
      <p:sp>
        <p:nvSpPr>
          <p:cNvPr id="9" name="TextBox 8"/>
          <p:cNvSpPr txBox="1"/>
          <p:nvPr/>
        </p:nvSpPr>
        <p:spPr>
          <a:xfrm>
            <a:off x="24384" y="5181600"/>
            <a:ext cx="3966855" cy="1200329"/>
          </a:xfrm>
          <a:prstGeom prst="rect">
            <a:avLst/>
          </a:prstGeom>
          <a:noFill/>
        </p:spPr>
        <p:txBody>
          <a:bodyPr wrap="none" rtlCol="0">
            <a:spAutoFit/>
          </a:bodyPr>
          <a:lstStyle/>
          <a:p>
            <a:r>
              <a:rPr lang="en-US"/>
              <a:t>What we’ll learn:</a:t>
            </a:r>
          </a:p>
          <a:p>
            <a:pPr marL="342900" indent="-342900">
              <a:buAutoNum type="arabicPeriod"/>
            </a:pPr>
            <a:r>
              <a:rPr lang="en-US"/>
              <a:t>Setup our software for programming</a:t>
            </a:r>
          </a:p>
          <a:p>
            <a:pPr marL="342900" indent="-342900">
              <a:buAutoNum type="arabicPeriod"/>
            </a:pPr>
            <a:r>
              <a:rPr lang="en-US"/>
              <a:t>Basic Arduino programming</a:t>
            </a:r>
          </a:p>
          <a:p>
            <a:pPr marL="342900" indent="-342900">
              <a:buAutoNum type="arabicPeriod"/>
            </a:pPr>
            <a:r>
              <a:rPr lang="en-US"/>
              <a:t>Controlling LEDs</a:t>
            </a:r>
            <a:endParaRPr lang="en-US" dirty="0"/>
          </a:p>
        </p:txBody>
      </p:sp>
      <p:sp>
        <p:nvSpPr>
          <p:cNvPr id="16" name="TextBox 15">
            <a:extLst>
              <a:ext uri="{FF2B5EF4-FFF2-40B4-BE49-F238E27FC236}">
                <a16:creationId xmlns="" xmlns:a16="http://schemas.microsoft.com/office/drawing/2014/main" id="{537809D3-51AF-4445-9777-1635F0289C28}"/>
              </a:ext>
            </a:extLst>
          </p:cNvPr>
          <p:cNvSpPr txBox="1"/>
          <p:nvPr/>
        </p:nvSpPr>
        <p:spPr>
          <a:xfrm>
            <a:off x="1524000" y="4020144"/>
            <a:ext cx="2087283" cy="923330"/>
          </a:xfrm>
          <a:prstGeom prst="rect">
            <a:avLst/>
          </a:prstGeom>
          <a:noFill/>
        </p:spPr>
        <p:txBody>
          <a:bodyPr wrap="square" rtlCol="0">
            <a:spAutoFit/>
          </a:bodyPr>
          <a:lstStyle/>
          <a:p>
            <a:r>
              <a:rPr lang="en-US" dirty="0"/>
              <a:t>Can you make the </a:t>
            </a:r>
            <a:r>
              <a:rPr lang="en-US" dirty="0" err="1" smtClean="0"/>
              <a:t>PilliaBot</a:t>
            </a:r>
            <a:r>
              <a:rPr lang="en-US" dirty="0" smtClean="0"/>
              <a:t> </a:t>
            </a:r>
            <a:r>
              <a:rPr lang="en-US" dirty="0"/>
              <a:t>signal SOS?</a:t>
            </a:r>
          </a:p>
        </p:txBody>
      </p:sp>
      <p:sp>
        <p:nvSpPr>
          <p:cNvPr id="17" name="TextBox 16">
            <a:extLst>
              <a:ext uri="{FF2B5EF4-FFF2-40B4-BE49-F238E27FC236}">
                <a16:creationId xmlns="" xmlns:a16="http://schemas.microsoft.com/office/drawing/2014/main" id="{8358D39D-43C0-45A0-8518-E662FFD2912F}"/>
              </a:ext>
            </a:extLst>
          </p:cNvPr>
          <p:cNvSpPr txBox="1"/>
          <p:nvPr/>
        </p:nvSpPr>
        <p:spPr>
          <a:xfrm>
            <a:off x="24383" y="3950578"/>
            <a:ext cx="2203153" cy="369332"/>
          </a:xfrm>
          <a:prstGeom prst="rect">
            <a:avLst/>
          </a:prstGeom>
          <a:noFill/>
        </p:spPr>
        <p:txBody>
          <a:bodyPr wrap="square" rtlCol="0">
            <a:spAutoFit/>
          </a:bodyPr>
          <a:lstStyle/>
          <a:p>
            <a:r>
              <a:rPr lang="en-US" b="1" dirty="0">
                <a:solidFill>
                  <a:schemeClr val="accent2"/>
                </a:solidFill>
              </a:rPr>
              <a:t>Challenge:</a:t>
            </a:r>
          </a:p>
        </p:txBody>
      </p:sp>
      <p:sp>
        <p:nvSpPr>
          <p:cNvPr id="23" name="TextBox 22">
            <a:extLst>
              <a:ext uri="{FF2B5EF4-FFF2-40B4-BE49-F238E27FC236}">
                <a16:creationId xmlns="" xmlns:a16="http://schemas.microsoft.com/office/drawing/2014/main" id="{B9960AEB-E961-4CB3-8022-BC612DAA819F}"/>
              </a:ext>
            </a:extLst>
          </p:cNvPr>
          <p:cNvSpPr txBox="1"/>
          <p:nvPr/>
        </p:nvSpPr>
        <p:spPr>
          <a:xfrm>
            <a:off x="101815" y="1981200"/>
            <a:ext cx="2125722" cy="1477328"/>
          </a:xfrm>
          <a:prstGeom prst="rect">
            <a:avLst/>
          </a:prstGeom>
          <a:noFill/>
        </p:spPr>
        <p:txBody>
          <a:bodyPr wrap="square" rtlCol="0">
            <a:spAutoFit/>
          </a:bodyPr>
          <a:lstStyle/>
          <a:p>
            <a:r>
              <a:rPr lang="en-US" dirty="0">
                <a:solidFill>
                  <a:schemeClr val="bg1"/>
                </a:solidFill>
              </a:rPr>
              <a:t>Can you make a function that turns on the LED for a given number of </a:t>
            </a:r>
            <a:r>
              <a:rPr lang="en-US" dirty="0" err="1">
                <a:solidFill>
                  <a:schemeClr val="bg1"/>
                </a:solidFill>
              </a:rPr>
              <a:t>ms</a:t>
            </a:r>
            <a:r>
              <a:rPr lang="en-US" dirty="0">
                <a:solidFill>
                  <a:schemeClr val="bg1"/>
                </a:solidFill>
              </a:rPr>
              <a:t>?</a:t>
            </a:r>
          </a:p>
        </p:txBody>
      </p:sp>
      <p:sp>
        <p:nvSpPr>
          <p:cNvPr id="24" name="TextBox 23">
            <a:extLst>
              <a:ext uri="{FF2B5EF4-FFF2-40B4-BE49-F238E27FC236}">
                <a16:creationId xmlns="" xmlns:a16="http://schemas.microsoft.com/office/drawing/2014/main" id="{2C91764F-7AFB-409D-B55B-507C5952B5A3}"/>
              </a:ext>
            </a:extLst>
          </p:cNvPr>
          <p:cNvSpPr txBox="1"/>
          <p:nvPr/>
        </p:nvSpPr>
        <p:spPr>
          <a:xfrm>
            <a:off x="2102" y="1605082"/>
            <a:ext cx="1754447" cy="369332"/>
          </a:xfrm>
          <a:prstGeom prst="rect">
            <a:avLst/>
          </a:prstGeom>
          <a:noFill/>
        </p:spPr>
        <p:txBody>
          <a:bodyPr wrap="square" rtlCol="0">
            <a:spAutoFit/>
          </a:bodyPr>
          <a:lstStyle/>
          <a:p>
            <a:r>
              <a:rPr lang="en-US" b="1" dirty="0">
                <a:solidFill>
                  <a:schemeClr val="accent2"/>
                </a:solidFill>
              </a:rPr>
              <a:t>Challenge:</a:t>
            </a:r>
          </a:p>
        </p:txBody>
      </p:sp>
      <p:cxnSp>
        <p:nvCxnSpPr>
          <p:cNvPr id="6" name="Straight Connector 5"/>
          <p:cNvCxnSpPr>
            <a:stCxn id="7" idx="2"/>
          </p:cNvCxnSpPr>
          <p:nvPr/>
        </p:nvCxnSpPr>
        <p:spPr>
          <a:xfrm flipV="1">
            <a:off x="4735442" y="2581294"/>
            <a:ext cx="0"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C:\Users\Mark\AppData\Local\Temp\7zE0F443349\IMG_0004.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3657600"/>
            <a:ext cx="4038599" cy="30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939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smtClean="0"/>
              <a:t>Now Add These Libraries</a:t>
            </a:r>
            <a:endParaRPr lang="en-US" dirty="0"/>
          </a:p>
        </p:txBody>
      </p:sp>
      <p:sp>
        <p:nvSpPr>
          <p:cNvPr id="3" name="Content Placeholder 2"/>
          <p:cNvSpPr>
            <a:spLocks noGrp="1"/>
          </p:cNvSpPr>
          <p:nvPr>
            <p:ph idx="1"/>
          </p:nvPr>
        </p:nvSpPr>
        <p:spPr>
          <a:xfrm>
            <a:off x="152400" y="1280390"/>
            <a:ext cx="4800600" cy="4525963"/>
          </a:xfrm>
        </p:spPr>
        <p:txBody>
          <a:bodyPr>
            <a:normAutofit lnSpcReduction="10000"/>
          </a:bodyPr>
          <a:lstStyle/>
          <a:p>
            <a:r>
              <a:rPr lang="en-US" sz="2000" dirty="0" smtClean="0"/>
              <a:t>In the menu select  “sketch” -&gt; “include libraries” -&gt; “manage libraries …” or </a:t>
            </a:r>
            <a:br>
              <a:rPr lang="en-US" sz="2000" dirty="0" smtClean="0"/>
            </a:br>
            <a:r>
              <a:rPr lang="en-US" sz="2000" dirty="0" smtClean="0"/>
              <a:t>press “CTRL + SHIFT + I</a:t>
            </a:r>
          </a:p>
          <a:p>
            <a:endParaRPr lang="en-US" sz="2000" dirty="0" smtClean="0"/>
          </a:p>
          <a:p>
            <a:r>
              <a:rPr lang="en-US" sz="2200" dirty="0" smtClean="0"/>
              <a:t>In the search type “servo” then select “install”</a:t>
            </a:r>
          </a:p>
          <a:p>
            <a:endParaRPr lang="en-US" sz="2200" dirty="0"/>
          </a:p>
          <a:p>
            <a:endParaRPr lang="en-US" sz="2200" dirty="0" smtClean="0"/>
          </a:p>
          <a:p>
            <a:endParaRPr lang="en-US" sz="2200" dirty="0"/>
          </a:p>
          <a:p>
            <a:r>
              <a:rPr lang="en-US" sz="2200" dirty="0" smtClean="0"/>
              <a:t>Then search for “</a:t>
            </a:r>
            <a:r>
              <a:rPr lang="en-US" sz="2200" dirty="0" err="1" smtClean="0"/>
              <a:t>NewPing</a:t>
            </a:r>
            <a:r>
              <a:rPr lang="en-US" sz="2200" dirty="0" smtClean="0"/>
              <a:t>” and</a:t>
            </a:r>
            <a:br>
              <a:rPr lang="en-US" sz="2200" dirty="0" smtClean="0"/>
            </a:br>
            <a:r>
              <a:rPr lang="en-US" sz="2200" dirty="0" smtClean="0"/>
              <a:t>install the library</a:t>
            </a:r>
          </a:p>
          <a:p>
            <a:endParaRPr lang="en-US" sz="2200" dirty="0"/>
          </a:p>
          <a:p>
            <a:r>
              <a:rPr lang="en-US" sz="2200" dirty="0" smtClean="0"/>
              <a:t>Then close the window </a:t>
            </a:r>
            <a:endParaRPr lang="en-US" sz="2200" dirty="0"/>
          </a:p>
        </p:txBody>
      </p:sp>
      <p:grpSp>
        <p:nvGrpSpPr>
          <p:cNvPr id="16" name="Group 15"/>
          <p:cNvGrpSpPr/>
          <p:nvPr/>
        </p:nvGrpSpPr>
        <p:grpSpPr>
          <a:xfrm>
            <a:off x="4873862" y="1905000"/>
            <a:ext cx="3968276" cy="2262188"/>
            <a:chOff x="5049520" y="2345372"/>
            <a:chExt cx="3968276" cy="2262188"/>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520" y="2345372"/>
              <a:ext cx="3968276" cy="226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5671820" y="3733800"/>
              <a:ext cx="381000" cy="3048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477000" y="2514600"/>
              <a:ext cx="381000" cy="2286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p:cNvCxnSpPr/>
          <p:nvPr/>
        </p:nvCxnSpPr>
        <p:spPr>
          <a:xfrm>
            <a:off x="2743200" y="5105400"/>
            <a:ext cx="2438400" cy="5996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181600" y="4343400"/>
            <a:ext cx="3586480" cy="2040084"/>
            <a:chOff x="5024120" y="4786311"/>
            <a:chExt cx="3586480" cy="2040084"/>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120" y="4786311"/>
              <a:ext cx="3586480" cy="204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5562600" y="55015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153400" y="6553200"/>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296660" y="48919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p:cNvCxnSpPr/>
          <p:nvPr/>
        </p:nvCxnSpPr>
        <p:spPr>
          <a:xfrm>
            <a:off x="2209800" y="3124200"/>
            <a:ext cx="2743200" cy="2667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505200" y="5562600"/>
            <a:ext cx="4648200" cy="6096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09800"/>
            <a:ext cx="8458200" cy="1470025"/>
          </a:xfrm>
        </p:spPr>
        <p:txBody>
          <a:bodyPr/>
          <a:lstStyle/>
          <a:p>
            <a:r>
              <a:rPr lang="en-US" dirty="0" smtClean="0"/>
              <a:t>Session 2</a:t>
            </a:r>
            <a:endParaRPr lang="en-US" dirty="0"/>
          </a:p>
        </p:txBody>
      </p:sp>
      <p:sp>
        <p:nvSpPr>
          <p:cNvPr id="3" name="TextBox 2"/>
          <p:cNvSpPr txBox="1"/>
          <p:nvPr/>
        </p:nvSpPr>
        <p:spPr>
          <a:xfrm>
            <a:off x="2209800" y="4800600"/>
            <a:ext cx="4766048" cy="646331"/>
          </a:xfrm>
          <a:prstGeom prst="rect">
            <a:avLst/>
          </a:prstGeom>
          <a:noFill/>
        </p:spPr>
        <p:txBody>
          <a:bodyPr wrap="none" rtlCol="0">
            <a:spAutoFit/>
          </a:bodyPr>
          <a:lstStyle/>
          <a:p>
            <a:r>
              <a:rPr lang="en-US" sz="3600" i="1" dirty="0" smtClean="0"/>
              <a:t>The Robotics Industry</a:t>
            </a:r>
            <a:endParaRPr lang="en-US" sz="3600" i="1" dirty="0"/>
          </a:p>
        </p:txBody>
      </p:sp>
    </p:spTree>
    <p:extLst>
      <p:ext uri="{BB962C8B-B14F-4D97-AF65-F5344CB8AC3E}">
        <p14:creationId xmlns:p14="http://schemas.microsoft.com/office/powerpoint/2010/main" val="20421901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Session 1</a:t>
            </a:r>
            <a:endParaRPr lang="en-US" dirty="0"/>
          </a:p>
        </p:txBody>
      </p:sp>
      <p:sp>
        <p:nvSpPr>
          <p:cNvPr id="4" name="TextBox 3"/>
          <p:cNvSpPr txBox="1"/>
          <p:nvPr/>
        </p:nvSpPr>
        <p:spPr>
          <a:xfrm>
            <a:off x="3200400" y="4503333"/>
            <a:ext cx="1787669" cy="769441"/>
          </a:xfrm>
          <a:prstGeom prst="rect">
            <a:avLst/>
          </a:prstGeom>
          <a:noFill/>
        </p:spPr>
        <p:txBody>
          <a:bodyPr wrap="none" rtlCol="0">
            <a:spAutoFit/>
          </a:bodyPr>
          <a:lstStyle/>
          <a:p>
            <a:r>
              <a:rPr lang="en-US" sz="4400" i="1" dirty="0" smtClean="0"/>
              <a:t>Safety</a:t>
            </a:r>
            <a:endParaRPr lang="en-US" sz="4400" i="1" dirty="0"/>
          </a:p>
        </p:txBody>
      </p:sp>
    </p:spTree>
    <p:extLst>
      <p:ext uri="{BB962C8B-B14F-4D97-AF65-F5344CB8AC3E}">
        <p14:creationId xmlns:p14="http://schemas.microsoft.com/office/powerpoint/2010/main" val="29266123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20</a:t>
            </a:fld>
            <a:endParaRPr lang="en-US" dirty="0"/>
          </a:p>
        </p:txBody>
      </p:sp>
      <p:pic>
        <p:nvPicPr>
          <p:cNvPr id="7" name="Picture 6">
            <a:extLst>
              <a:ext uri="{FF2B5EF4-FFF2-40B4-BE49-F238E27FC236}">
                <a16:creationId xmlns="" xmlns:a16="http://schemas.microsoft.com/office/drawing/2014/main" id="{A6C44DC6-B0E6-4160-937D-89AE210C9EAD}"/>
              </a:ext>
            </a:extLst>
          </p:cNvPr>
          <p:cNvPicPr>
            <a:picLocks noChangeAspect="1"/>
          </p:cNvPicPr>
          <p:nvPr/>
        </p:nvPicPr>
        <p:blipFill>
          <a:blip r:embed="rId2"/>
          <a:stretch>
            <a:fillRect/>
          </a:stretch>
        </p:blipFill>
        <p:spPr>
          <a:xfrm>
            <a:off x="166198" y="698738"/>
            <a:ext cx="4680965" cy="5449078"/>
          </a:xfrm>
          <a:prstGeom prst="rect">
            <a:avLst/>
          </a:prstGeom>
        </p:spPr>
      </p:pic>
      <p:pic>
        <p:nvPicPr>
          <p:cNvPr id="8" name="Picture 7">
            <a:extLst>
              <a:ext uri="{FF2B5EF4-FFF2-40B4-BE49-F238E27FC236}">
                <a16:creationId xmlns=""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9198" y="18510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2998" y="28416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47198" y="3603669"/>
            <a:ext cx="3048000" cy="14478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9031" y="447203"/>
            <a:ext cx="2101857" cy="523220"/>
          </a:xfrm>
          <a:prstGeom prst="rect">
            <a:avLst/>
          </a:prstGeom>
          <a:noFill/>
        </p:spPr>
        <p:txBody>
          <a:bodyPr wrap="none" rtlCol="0">
            <a:spAutoFit/>
          </a:bodyPr>
          <a:lstStyle/>
          <a:p>
            <a:r>
              <a:rPr lang="en-US" sz="2800" b="1" i="1" dirty="0" smtClean="0"/>
              <a:t>Our progress</a:t>
            </a:r>
            <a:endParaRPr lang="en-US" sz="2800" b="1" i="1" dirty="0"/>
          </a:p>
        </p:txBody>
      </p:sp>
    </p:spTree>
    <p:extLst>
      <p:ext uri="{BB962C8B-B14F-4D97-AF65-F5344CB8AC3E}">
        <p14:creationId xmlns:p14="http://schemas.microsoft.com/office/powerpoint/2010/main" val="8780396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21</a:t>
            </a:fld>
            <a:endParaRPr lang="en-US" dirty="0"/>
          </a:p>
        </p:txBody>
      </p:sp>
      <p:pic>
        <p:nvPicPr>
          <p:cNvPr id="7" name="Picture 6">
            <a:extLst>
              <a:ext uri="{FF2B5EF4-FFF2-40B4-BE49-F238E27FC236}">
                <a16:creationId xmlns=""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58491" y="4829296"/>
            <a:ext cx="3048000" cy="533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573286" y="5257800"/>
            <a:ext cx="3048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136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Fields of Robotics</a:t>
            </a:r>
            <a:endParaRPr lang="en-US" dirty="0"/>
          </a:p>
        </p:txBody>
      </p:sp>
      <p:sp>
        <p:nvSpPr>
          <p:cNvPr id="3" name="Content Placeholder 2"/>
          <p:cNvSpPr>
            <a:spLocks noGrp="1"/>
          </p:cNvSpPr>
          <p:nvPr>
            <p:ph idx="1"/>
          </p:nvPr>
        </p:nvSpPr>
        <p:spPr/>
        <p:txBody>
          <a:bodyPr/>
          <a:lstStyle/>
          <a:p>
            <a:r>
              <a:rPr lang="en-US" dirty="0" smtClean="0"/>
              <a:t>Human-Robot Interface</a:t>
            </a:r>
          </a:p>
          <a:p>
            <a:r>
              <a:rPr lang="en-US" dirty="0" smtClean="0"/>
              <a:t>Mobility – Movement</a:t>
            </a:r>
          </a:p>
          <a:p>
            <a:r>
              <a:rPr lang="en-US" dirty="0" smtClean="0"/>
              <a:t>Manipulation – interacting with the environment</a:t>
            </a:r>
          </a:p>
          <a:p>
            <a:r>
              <a:rPr lang="en-US" dirty="0" smtClean="0"/>
              <a:t>Programming – robotic control and functionality</a:t>
            </a:r>
          </a:p>
          <a:p>
            <a:r>
              <a:rPr lang="en-US" dirty="0" smtClean="0"/>
              <a:t>Sensors – real world feedback</a:t>
            </a:r>
            <a:endParaRPr lang="en-US" dirty="0"/>
          </a:p>
        </p:txBody>
      </p:sp>
    </p:spTree>
    <p:extLst>
      <p:ext uri="{BB962C8B-B14F-4D97-AF65-F5344CB8AC3E}">
        <p14:creationId xmlns:p14="http://schemas.microsoft.com/office/powerpoint/2010/main" val="38722687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Work</a:t>
            </a:r>
            <a:endParaRPr lang="en-US" dirty="0"/>
          </a:p>
        </p:txBody>
      </p:sp>
      <p:sp>
        <p:nvSpPr>
          <p:cNvPr id="3" name="Content Placeholder 2"/>
          <p:cNvSpPr>
            <a:spLocks noGrp="1"/>
          </p:cNvSpPr>
          <p:nvPr>
            <p:ph idx="1"/>
          </p:nvPr>
        </p:nvSpPr>
        <p:spPr>
          <a:xfrm>
            <a:off x="381000" y="2057400"/>
            <a:ext cx="8229600" cy="4525963"/>
          </a:xfrm>
        </p:spPr>
        <p:txBody>
          <a:bodyPr>
            <a:normAutofit/>
          </a:bodyPr>
          <a:lstStyle/>
          <a:p>
            <a:r>
              <a:rPr lang="en-US" dirty="0" smtClean="0"/>
              <a:t>Pick a field of robotics to discuss with your counselor.</a:t>
            </a:r>
          </a:p>
          <a:p>
            <a:pPr lvl="1"/>
            <a:r>
              <a:rPr lang="en-US" dirty="0" smtClean="0"/>
              <a:t>Find an image that aids in your discussion</a:t>
            </a:r>
          </a:p>
          <a:p>
            <a:r>
              <a:rPr lang="en-US" dirty="0" smtClean="0"/>
              <a:t>Update your engineering note book </a:t>
            </a:r>
          </a:p>
          <a:p>
            <a:pPr marL="457200" lvl="1" indent="0">
              <a:buNone/>
            </a:pPr>
            <a:endParaRPr lang="en-US" dirty="0" smtClean="0"/>
          </a:p>
          <a:p>
            <a:endParaRPr lang="en-US" dirty="0"/>
          </a:p>
        </p:txBody>
      </p:sp>
    </p:spTree>
    <p:extLst>
      <p:ext uri="{BB962C8B-B14F-4D97-AF65-F5344CB8AC3E}">
        <p14:creationId xmlns:p14="http://schemas.microsoft.com/office/powerpoint/2010/main" val="24249555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F4C0B10B-D2C4-4A54-AFAD-3D27DF88BB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 xmlns:a16="http://schemas.microsoft.com/office/drawing/2014/main" id="{B6BADB90-C74B-40D6-86DC-503F65FCE8D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 xmlns:a16="http://schemas.microsoft.com/office/drawing/2014/main" id="{6559431D-1886-4AE0-9B87-9AD2ECAB8439}"/>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 xmlns:a16="http://schemas.microsoft.com/office/drawing/2014/main" id="{373850A5-B04A-4FCD-9E73-EE322167FB31}"/>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 xmlns:a16="http://schemas.microsoft.com/office/drawing/2014/main" id="{82C18C67-80FA-4738-AA53-0AF2419F98E0}"/>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 xmlns:a16="http://schemas.microsoft.com/office/drawing/2014/main" id="{48543B1A-8BF5-4C63-8404-41B2EA70B33E}"/>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 xmlns:a16="http://schemas.microsoft.com/office/drawing/2014/main" id="{92DF5096-E051-498C-A3ED-CBA77A813AA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fontScale="90000"/>
          </a:bodyPr>
          <a:lstStyle/>
          <a:p>
            <a:r>
              <a:rPr lang="en-US" sz="3600" dirty="0" smtClean="0">
                <a:solidFill>
                  <a:schemeClr val="bg1"/>
                </a:solidFill>
              </a:rPr>
              <a:t>MCS: The </a:t>
            </a:r>
            <a:r>
              <a:rPr lang="en-US" sz="3600" dirty="0" err="1" smtClean="0">
                <a:solidFill>
                  <a:schemeClr val="bg1"/>
                </a:solidFill>
              </a:rPr>
              <a:t>Meiring</a:t>
            </a:r>
            <a:r>
              <a:rPr lang="en-US" sz="3600" dirty="0" smtClean="0">
                <a:solidFill>
                  <a:schemeClr val="bg1"/>
                </a:solidFill>
              </a:rPr>
              <a:t> Control System </a:t>
            </a:r>
            <a:r>
              <a:rPr lang="en-US" sz="3600" dirty="0">
                <a:solidFill>
                  <a:schemeClr val="bg1"/>
                </a:solidFill>
              </a:rPr>
              <a:t>200</a:t>
            </a:r>
            <a:br>
              <a:rPr lang="en-US" sz="3600" dirty="0">
                <a:solidFill>
                  <a:schemeClr val="bg1"/>
                </a:solidFill>
              </a:rPr>
            </a:br>
            <a:r>
              <a:rPr lang="en-US" sz="3600" dirty="0">
                <a:solidFill>
                  <a:schemeClr val="bg1"/>
                </a:solidFill>
              </a:rPr>
              <a:t>Using Sonic </a:t>
            </a:r>
            <a:r>
              <a:rPr lang="en-US" sz="3600" dirty="0" smtClean="0">
                <a:solidFill>
                  <a:schemeClr val="bg1"/>
                </a:solidFill>
              </a:rPr>
              <a:t>and Servo </a:t>
            </a:r>
            <a:r>
              <a:rPr lang="en-US" sz="3600" dirty="0" smtClean="0">
                <a:solidFill>
                  <a:schemeClr val="bg1"/>
                </a:solidFill>
              </a:rPr>
              <a:t>Technology</a:t>
            </a:r>
            <a:endParaRPr lang="en-US" sz="3500" dirty="0">
              <a:solidFill>
                <a:schemeClr val="bg1"/>
              </a:solidFill>
            </a:endParaRPr>
          </a:p>
        </p:txBody>
      </p:sp>
      <p:sp>
        <p:nvSpPr>
          <p:cNvPr id="3" name="Content Placeholder 2"/>
          <p:cNvSpPr>
            <a:spLocks noGrp="1"/>
          </p:cNvSpPr>
          <p:nvPr>
            <p:ph idx="1"/>
          </p:nvPr>
        </p:nvSpPr>
        <p:spPr>
          <a:xfrm>
            <a:off x="1068678" y="2494450"/>
            <a:ext cx="3655722" cy="3563159"/>
          </a:xfrm>
        </p:spPr>
        <p:txBody>
          <a:bodyPr>
            <a:normAutofit fontScale="70000" lnSpcReduction="20000"/>
          </a:bodyPr>
          <a:lstStyle/>
          <a:p>
            <a:pPr marL="0" indent="0">
              <a:buNone/>
            </a:pPr>
            <a:r>
              <a:rPr lang="en-US" sz="2400" b="1" dirty="0"/>
              <a:t>What is it:</a:t>
            </a:r>
          </a:p>
          <a:p>
            <a:r>
              <a:rPr lang="en-US" sz="2400" dirty="0"/>
              <a:t>HC-SR04 Sonic Depth Sensor</a:t>
            </a:r>
          </a:p>
          <a:p>
            <a:r>
              <a:rPr lang="en-US" sz="2400" dirty="0"/>
              <a:t>Uses sound to measure distance to </a:t>
            </a:r>
            <a:r>
              <a:rPr lang="en-US" sz="2400" dirty="0" smtClean="0"/>
              <a:t>objects</a:t>
            </a:r>
          </a:p>
          <a:p>
            <a:r>
              <a:rPr lang="en-US" sz="2400" dirty="0" smtClean="0"/>
              <a:t>It uses two types of servos for locomotion</a:t>
            </a:r>
            <a:endParaRPr lang="en-US" sz="2400" dirty="0"/>
          </a:p>
          <a:p>
            <a:pPr marL="0" indent="0">
              <a:buNone/>
            </a:pPr>
            <a:r>
              <a:rPr lang="en-US" sz="2400" b="1" dirty="0" smtClean="0"/>
              <a:t>What </a:t>
            </a:r>
            <a:r>
              <a:rPr lang="en-US" sz="2400" b="1" dirty="0"/>
              <a:t>we’ll learn:</a:t>
            </a:r>
          </a:p>
          <a:p>
            <a:r>
              <a:rPr lang="en-US" sz="2400" dirty="0"/>
              <a:t>How a sonic sensor works</a:t>
            </a:r>
          </a:p>
          <a:p>
            <a:r>
              <a:rPr lang="en-US" sz="2400" dirty="0"/>
              <a:t>How to add library’s for Arduino</a:t>
            </a:r>
          </a:p>
          <a:p>
            <a:r>
              <a:rPr lang="en-US" sz="2400" dirty="0"/>
              <a:t>How to use a serial monitor</a:t>
            </a:r>
          </a:p>
          <a:p>
            <a:r>
              <a:rPr lang="en-US" sz="2400" dirty="0"/>
              <a:t>How to use if </a:t>
            </a:r>
            <a:r>
              <a:rPr lang="en-US" sz="2400" dirty="0" smtClean="0"/>
              <a:t>statements</a:t>
            </a:r>
          </a:p>
          <a:p>
            <a:r>
              <a:rPr lang="en-US" sz="2400" dirty="0" smtClean="0"/>
              <a:t>How to read a schematic</a:t>
            </a:r>
          </a:p>
          <a:p>
            <a:r>
              <a:rPr lang="en-US" sz="2400" dirty="0" smtClean="0"/>
              <a:t>How to build a circuit</a:t>
            </a:r>
          </a:p>
          <a:p>
            <a:endParaRPr lang="en-US" sz="2400" dirty="0"/>
          </a:p>
        </p:txBody>
      </p:sp>
      <p:pic>
        <p:nvPicPr>
          <p:cNvPr id="18" name="Picture 2">
            <a:extLst>
              <a:ext uri="{FF2B5EF4-FFF2-40B4-BE49-F238E27FC236}">
                <a16:creationId xmlns="" xmlns:a16="http://schemas.microsoft.com/office/drawing/2014/main" id="{458E3BA4-5B84-455A-A255-E391FF676D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9741" y="2563957"/>
            <a:ext cx="3701978" cy="16566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765" y="5334000"/>
            <a:ext cx="4406949" cy="135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0844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52DA85-8558-4094-BEF6-4929C06AD6AB}"/>
              </a:ext>
            </a:extLst>
          </p:cNvPr>
          <p:cNvSpPr>
            <a:spLocks noGrp="1"/>
          </p:cNvSpPr>
          <p:nvPr>
            <p:ph type="title"/>
          </p:nvPr>
        </p:nvSpPr>
        <p:spPr>
          <a:xfrm>
            <a:off x="132967" y="457200"/>
            <a:ext cx="8229600" cy="1066800"/>
          </a:xfrm>
        </p:spPr>
        <p:txBody>
          <a:bodyPr/>
          <a:lstStyle/>
          <a:p>
            <a:r>
              <a:rPr lang="en-US" dirty="0"/>
              <a:t>The HC SR04 Sonic Sensor</a:t>
            </a:r>
          </a:p>
        </p:txBody>
      </p:sp>
      <p:pic>
        <p:nvPicPr>
          <p:cNvPr id="4" name="Picture 3">
            <a:extLst>
              <a:ext uri="{FF2B5EF4-FFF2-40B4-BE49-F238E27FC236}">
                <a16:creationId xmlns="" xmlns:a16="http://schemas.microsoft.com/office/drawing/2014/main" id="{447E10E0-A160-44DF-921E-5B0B93351BB6}"/>
              </a:ext>
            </a:extLst>
          </p:cNvPr>
          <p:cNvPicPr>
            <a:picLocks noChangeAspect="1"/>
          </p:cNvPicPr>
          <p:nvPr/>
        </p:nvPicPr>
        <p:blipFill>
          <a:blip r:embed="rId2"/>
          <a:stretch>
            <a:fillRect/>
          </a:stretch>
        </p:blipFill>
        <p:spPr>
          <a:xfrm>
            <a:off x="761468" y="1417638"/>
            <a:ext cx="7621064" cy="5220429"/>
          </a:xfrm>
          <a:prstGeom prst="rect">
            <a:avLst/>
          </a:prstGeom>
        </p:spPr>
      </p:pic>
    </p:spTree>
    <p:extLst>
      <p:ext uri="{BB962C8B-B14F-4D97-AF65-F5344CB8AC3E}">
        <p14:creationId xmlns:p14="http://schemas.microsoft.com/office/powerpoint/2010/main" val="34493973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52DA85-8558-4094-BEF6-4929C06AD6AB}"/>
              </a:ext>
            </a:extLst>
          </p:cNvPr>
          <p:cNvSpPr>
            <a:spLocks noGrp="1"/>
          </p:cNvSpPr>
          <p:nvPr>
            <p:ph type="title"/>
          </p:nvPr>
        </p:nvSpPr>
        <p:spPr>
          <a:xfrm>
            <a:off x="228600" y="533400"/>
            <a:ext cx="8229600" cy="1066800"/>
          </a:xfrm>
        </p:spPr>
        <p:txBody>
          <a:bodyPr/>
          <a:lstStyle/>
          <a:p>
            <a:r>
              <a:rPr lang="en-US" dirty="0"/>
              <a:t>Using the Sonic Sensor</a:t>
            </a:r>
          </a:p>
        </p:txBody>
      </p:sp>
      <p:pic>
        <p:nvPicPr>
          <p:cNvPr id="3" name="Picture 2">
            <a:extLst>
              <a:ext uri="{FF2B5EF4-FFF2-40B4-BE49-F238E27FC236}">
                <a16:creationId xmlns="" xmlns:a16="http://schemas.microsoft.com/office/drawing/2014/main" id="{145A7B5C-61D0-4CCA-BE48-283D4319597B}"/>
              </a:ext>
            </a:extLst>
          </p:cNvPr>
          <p:cNvPicPr>
            <a:picLocks noChangeAspect="1"/>
          </p:cNvPicPr>
          <p:nvPr/>
        </p:nvPicPr>
        <p:blipFill>
          <a:blip r:embed="rId2"/>
          <a:stretch>
            <a:fillRect/>
          </a:stretch>
        </p:blipFill>
        <p:spPr>
          <a:xfrm>
            <a:off x="397450" y="1676400"/>
            <a:ext cx="8395171" cy="4906962"/>
          </a:xfrm>
          <a:prstGeom prst="rect">
            <a:avLst/>
          </a:prstGeom>
        </p:spPr>
      </p:pic>
    </p:spTree>
    <p:extLst>
      <p:ext uri="{BB962C8B-B14F-4D97-AF65-F5344CB8AC3E}">
        <p14:creationId xmlns:p14="http://schemas.microsoft.com/office/powerpoint/2010/main" val="17999519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27530"/>
            <a:ext cx="8229600" cy="1066800"/>
          </a:xfrm>
        </p:spPr>
        <p:txBody>
          <a:bodyPr>
            <a:normAutofit fontScale="90000"/>
          </a:bodyPr>
          <a:lstStyle/>
          <a:p>
            <a:r>
              <a:rPr lang="en-US" dirty="0"/>
              <a:t>Document in your Engineering Journal</a:t>
            </a:r>
            <a:br>
              <a:rPr lang="en-US" dirty="0"/>
            </a:br>
            <a:endParaRPr lang="en-US" dirty="0"/>
          </a:p>
        </p:txBody>
      </p:sp>
      <p:sp>
        <p:nvSpPr>
          <p:cNvPr id="3" name="Content Placeholder 2"/>
          <p:cNvSpPr>
            <a:spLocks noGrp="1"/>
          </p:cNvSpPr>
          <p:nvPr>
            <p:ph idx="1"/>
          </p:nvPr>
        </p:nvSpPr>
        <p:spPr/>
        <p:txBody>
          <a:bodyPr/>
          <a:lstStyle/>
          <a:p>
            <a:r>
              <a:rPr lang="en-US" dirty="0" smtClean="0"/>
              <a:t>Circuit diagrams</a:t>
            </a:r>
          </a:p>
          <a:p>
            <a:r>
              <a:rPr lang="en-US" dirty="0" smtClean="0"/>
              <a:t>Code</a:t>
            </a:r>
          </a:p>
          <a:p>
            <a:r>
              <a:rPr lang="en-US" dirty="0" smtClean="0"/>
              <a:t>Tests</a:t>
            </a:r>
            <a:endParaRPr lang="en-US" dirty="0"/>
          </a:p>
        </p:txBody>
      </p:sp>
      <p:pic>
        <p:nvPicPr>
          <p:cNvPr id="4" name="Picture 3" descr="A picture containing table, game&#10;&#10;Description automatically generated">
            <a:extLst>
              <a:ext uri="{FF2B5EF4-FFF2-40B4-BE49-F238E27FC236}">
                <a16:creationId xmlns="" xmlns:a16="http://schemas.microsoft.com/office/drawing/2014/main" id="{F95C3845-293E-41A4-9354-3E86971570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2057400"/>
            <a:ext cx="3454401" cy="2590800"/>
          </a:xfrm>
          <a:prstGeom prst="rect">
            <a:avLst/>
          </a:prstGeom>
        </p:spPr>
      </p:pic>
      <p:sp>
        <p:nvSpPr>
          <p:cNvPr id="5" name="TextBox 4"/>
          <p:cNvSpPr txBox="1"/>
          <p:nvPr/>
        </p:nvSpPr>
        <p:spPr>
          <a:xfrm>
            <a:off x="5562600" y="1524000"/>
            <a:ext cx="2010771" cy="369332"/>
          </a:xfrm>
          <a:prstGeom prst="rect">
            <a:avLst/>
          </a:prstGeom>
          <a:noFill/>
        </p:spPr>
        <p:txBody>
          <a:bodyPr wrap="square" rtlCol="0">
            <a:spAutoFit/>
          </a:bodyPr>
          <a:lstStyle/>
          <a:p>
            <a:r>
              <a:rPr lang="en-US" dirty="0" smtClean="0"/>
              <a:t>What is this?</a:t>
            </a:r>
            <a:endParaRPr lang="en-US" dirty="0"/>
          </a:p>
        </p:txBody>
      </p:sp>
      <p:sp>
        <p:nvSpPr>
          <p:cNvPr id="6" name="TextBox 5"/>
          <p:cNvSpPr txBox="1"/>
          <p:nvPr/>
        </p:nvSpPr>
        <p:spPr>
          <a:xfrm>
            <a:off x="5103006" y="4800599"/>
            <a:ext cx="4039888" cy="1200329"/>
          </a:xfrm>
          <a:prstGeom prst="rect">
            <a:avLst/>
          </a:prstGeom>
          <a:noFill/>
        </p:spPr>
        <p:txBody>
          <a:bodyPr wrap="none" rtlCol="0">
            <a:spAutoFit/>
          </a:bodyPr>
          <a:lstStyle/>
          <a:p>
            <a:r>
              <a:rPr lang="en-US" i="1" dirty="0" smtClean="0"/>
              <a:t>The original </a:t>
            </a:r>
            <a:r>
              <a:rPr lang="en-US" i="1" dirty="0" smtClean="0"/>
              <a:t>605 </a:t>
            </a:r>
            <a:r>
              <a:rPr lang="en-US" i="1" dirty="0" err="1" smtClean="0"/>
              <a:t>Fischbot</a:t>
            </a:r>
            <a:r>
              <a:rPr lang="en-US" i="1" dirty="0" smtClean="0"/>
              <a:t> </a:t>
            </a:r>
            <a:r>
              <a:rPr lang="en-US" i="1" dirty="0" smtClean="0"/>
              <a:t>from 2020</a:t>
            </a:r>
          </a:p>
          <a:p>
            <a:r>
              <a:rPr lang="en-US" i="1" dirty="0" smtClean="0"/>
              <a:t>It’s not cute but it gave us </a:t>
            </a:r>
            <a:br>
              <a:rPr lang="en-US" i="1" dirty="0" smtClean="0"/>
            </a:br>
            <a:r>
              <a:rPr lang="en-US" i="1" dirty="0" smtClean="0"/>
              <a:t>something to </a:t>
            </a:r>
            <a:r>
              <a:rPr lang="en-US" i="1" dirty="0" smtClean="0"/>
              <a:t>build</a:t>
            </a:r>
            <a:r>
              <a:rPr lang="en-US" i="1" dirty="0" smtClean="0"/>
              <a:t> </a:t>
            </a:r>
            <a:r>
              <a:rPr lang="en-US" i="1" dirty="0" smtClean="0"/>
              <a:t>over Zoom during</a:t>
            </a:r>
            <a:br>
              <a:rPr lang="en-US" i="1" dirty="0" smtClean="0"/>
            </a:br>
            <a:r>
              <a:rPr lang="en-US" i="1" dirty="0" err="1" smtClean="0"/>
              <a:t>Covid</a:t>
            </a:r>
            <a:r>
              <a:rPr lang="en-US" i="1" dirty="0" smtClean="0"/>
              <a:t> and we earned a merit badge</a:t>
            </a:r>
            <a:endParaRPr lang="en-US" i="1" dirty="0"/>
          </a:p>
        </p:txBody>
      </p:sp>
    </p:spTree>
    <p:extLst>
      <p:ext uri="{BB962C8B-B14F-4D97-AF65-F5344CB8AC3E}">
        <p14:creationId xmlns:p14="http://schemas.microsoft.com/office/powerpoint/2010/main" val="30483161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smtClean="0"/>
              <a:t>Scooter</a:t>
            </a:r>
            <a:br>
              <a:rPr lang="en-US" dirty="0" smtClean="0"/>
            </a:br>
            <a:r>
              <a:rPr lang="en-US" dirty="0" smtClean="0"/>
              <a:t>Schematic</a:t>
            </a:r>
            <a:endParaRPr lang="en-US" dirty="0"/>
          </a:p>
        </p:txBody>
      </p:sp>
      <p:pic>
        <p:nvPicPr>
          <p:cNvPr id="4" name="Picture 2">
            <a:extLst>
              <a:ext uri="{FF2B5EF4-FFF2-40B4-BE49-F238E27FC236}">
                <a16:creationId xmlns:a16="http://schemas.microsoft.com/office/drawing/2014/main" xmlns=""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xmlns=""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xmlns=""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xmlns=""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xmlns=""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a:t>
            </a:r>
            <a:r>
              <a:rPr lang="en-US" dirty="0" smtClean="0"/>
              <a:t>360)</a:t>
            </a:r>
            <a:endParaRPr lang="en-US" dirty="0"/>
          </a:p>
        </p:txBody>
      </p:sp>
      <p:pic>
        <p:nvPicPr>
          <p:cNvPr id="16" name="Picture 15">
            <a:extLst>
              <a:ext uri="{FF2B5EF4-FFF2-40B4-BE49-F238E27FC236}">
                <a16:creationId xmlns:a16="http://schemas.microsoft.com/office/drawing/2014/main" xmlns=""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xmlns=""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xmlns=""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pic>
        <p:nvPicPr>
          <p:cNvPr id="22" name="Picture 21">
            <a:extLst>
              <a:ext uri="{FF2B5EF4-FFF2-40B4-BE49-F238E27FC236}">
                <a16:creationId xmlns:a16="http://schemas.microsoft.com/office/drawing/2014/main" xmlns="" id="{460272A1-3C87-4862-AFF5-82D51180A377}"/>
              </a:ext>
            </a:extLst>
          </p:cNvPr>
          <p:cNvPicPr>
            <a:picLocks noChangeAspect="1"/>
          </p:cNvPicPr>
          <p:nvPr/>
        </p:nvPicPr>
        <p:blipFill>
          <a:blip r:embed="rId7"/>
          <a:stretch>
            <a:fillRect/>
          </a:stretch>
        </p:blipFill>
        <p:spPr>
          <a:xfrm rot="14798878">
            <a:off x="2492580" y="420186"/>
            <a:ext cx="1152133" cy="1117569"/>
          </a:xfrm>
          <a:prstGeom prst="rect">
            <a:avLst/>
          </a:prstGeom>
        </p:spPr>
      </p:pic>
      <p:pic>
        <p:nvPicPr>
          <p:cNvPr id="24" name="Picture 23">
            <a:extLst>
              <a:ext uri="{FF2B5EF4-FFF2-40B4-BE49-F238E27FC236}">
                <a16:creationId xmlns:a16="http://schemas.microsoft.com/office/drawing/2014/main" xmlns="" id="{ABBDE9EC-02CD-4593-986F-D8F579BBF18D}"/>
              </a:ext>
            </a:extLst>
          </p:cNvPr>
          <p:cNvPicPr>
            <a:picLocks noChangeAspect="1"/>
          </p:cNvPicPr>
          <p:nvPr/>
        </p:nvPicPr>
        <p:blipFill>
          <a:blip r:embed="rId8"/>
          <a:stretch>
            <a:fillRect/>
          </a:stretch>
        </p:blipFill>
        <p:spPr>
          <a:xfrm>
            <a:off x="293542" y="2448705"/>
            <a:ext cx="992520" cy="1750355"/>
          </a:xfrm>
          <a:prstGeom prst="rect">
            <a:avLst/>
          </a:prstGeom>
        </p:spPr>
      </p:pic>
      <p:pic>
        <p:nvPicPr>
          <p:cNvPr id="5" name="Picture 4">
            <a:extLst>
              <a:ext uri="{FF2B5EF4-FFF2-40B4-BE49-F238E27FC236}">
                <a16:creationId xmlns:a16="http://schemas.microsoft.com/office/drawing/2014/main" xmlns="" id="{B71AD721-2BF9-4D87-B310-67C64B856005}"/>
              </a:ext>
            </a:extLst>
          </p:cNvPr>
          <p:cNvPicPr>
            <a:picLocks noChangeAspect="1"/>
          </p:cNvPicPr>
          <p:nvPr/>
        </p:nvPicPr>
        <p:blipFill>
          <a:blip r:embed="rId9"/>
          <a:stretch>
            <a:fillRect/>
          </a:stretch>
        </p:blipFill>
        <p:spPr>
          <a:xfrm>
            <a:off x="143584" y="1272524"/>
            <a:ext cx="1350533" cy="1388937"/>
          </a:xfrm>
          <a:prstGeom prst="rect">
            <a:avLst/>
          </a:prstGeom>
        </p:spPr>
      </p:pic>
      <p:sp>
        <p:nvSpPr>
          <p:cNvPr id="7" name="Rectangle 6">
            <a:extLst>
              <a:ext uri="{FF2B5EF4-FFF2-40B4-BE49-F238E27FC236}">
                <a16:creationId xmlns:a16="http://schemas.microsoft.com/office/drawing/2014/main" xmlns=""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xmlns=""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24601" y="3218766"/>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00800" y="285750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smtClean="0"/>
              <a:t>Left Wheel 360 (Servo 2)</a:t>
            </a:r>
            <a:endParaRPr lang="en-US" sz="1200" dirty="0"/>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smtClean="0"/>
              <a:t>Right Wheel 360 </a:t>
            </a:r>
          </a:p>
          <a:p>
            <a:r>
              <a:rPr lang="en-US" sz="1200" dirty="0" smtClean="0"/>
              <a:t>(Servo 3)</a:t>
            </a:r>
            <a:endParaRPr lang="en-US" sz="1200" dirty="0"/>
          </a:p>
        </p:txBody>
      </p:sp>
      <p:sp>
        <p:nvSpPr>
          <p:cNvPr id="43" name="Rectangle 42">
            <a:extLst>
              <a:ext uri="{FF2B5EF4-FFF2-40B4-BE49-F238E27FC236}">
                <a16:creationId xmlns:a16="http://schemas.microsoft.com/office/drawing/2014/main" xmlns=""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xmlns=""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smtClean="0"/>
              <a:t>Left Leg 180</a:t>
            </a:r>
          </a:p>
          <a:p>
            <a:r>
              <a:rPr lang="en-US" sz="1200" dirty="0" smtClean="0"/>
              <a:t>(Servo 4)</a:t>
            </a:r>
            <a:endParaRPr lang="en-US" sz="1200" dirty="0"/>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smtClean="0"/>
              <a:t>Right Leg 180</a:t>
            </a:r>
          </a:p>
          <a:p>
            <a:r>
              <a:rPr lang="en-US" sz="1200" dirty="0" smtClean="0"/>
              <a:t>(Servo 5)</a:t>
            </a:r>
            <a:endParaRPr lang="en-US" sz="1200" dirty="0"/>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xmlns=""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29399" y="2895600"/>
            <a:ext cx="2438401" cy="646331"/>
          </a:xfrm>
          <a:prstGeom prst="rect">
            <a:avLst/>
          </a:prstGeom>
          <a:solidFill>
            <a:schemeClr val="bg1"/>
          </a:solidFill>
          <a:ln>
            <a:solidFill>
              <a:schemeClr val="tx1"/>
            </a:solidFill>
          </a:ln>
        </p:spPr>
        <p:txBody>
          <a:bodyPr wrap="square" rtlCol="0">
            <a:spAutoFit/>
          </a:bodyPr>
          <a:lstStyle/>
          <a:p>
            <a:r>
              <a:rPr lang="en-US" dirty="0" smtClean="0"/>
              <a:t>Make sure both jacks</a:t>
            </a:r>
            <a:br>
              <a:rPr lang="en-US" dirty="0" smtClean="0"/>
            </a:br>
            <a:r>
              <a:rPr lang="en-US" dirty="0" smtClean="0"/>
              <a:t>are oriented this way</a:t>
            </a:r>
            <a:endParaRPr lang="en-US" dirty="0"/>
          </a:p>
        </p:txBody>
      </p:sp>
      <p:sp>
        <p:nvSpPr>
          <p:cNvPr id="102" name="Oval 101"/>
          <p:cNvSpPr/>
          <p:nvPr/>
        </p:nvSpPr>
        <p:spPr>
          <a:xfrm>
            <a:off x="4110036" y="2109787"/>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262436" y="2124075"/>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p:cNvCxnSpPr>
            <a:stCxn id="107" idx="6"/>
            <a:endCxn id="110" idx="2"/>
          </p:cNvCxnSpPr>
          <p:nvPr/>
        </p:nvCxnSpPr>
        <p:spPr>
          <a:xfrm flipV="1">
            <a:off x="1438462" y="1290637"/>
            <a:ext cx="1380938" cy="67635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286062" y="1890793"/>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lbow Connector 107"/>
          <p:cNvCxnSpPr>
            <a:stCxn id="102" idx="0"/>
          </p:cNvCxnSpPr>
          <p:nvPr/>
        </p:nvCxnSpPr>
        <p:spPr>
          <a:xfrm rot="16200000" flipV="1">
            <a:off x="3286125" y="1209676"/>
            <a:ext cx="585787" cy="121443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781300" y="1062037"/>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968986" y="1043924"/>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156672" y="1025811"/>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p:cNvCxnSpPr/>
          <p:nvPr/>
        </p:nvCxnSpPr>
        <p:spPr>
          <a:xfrm rot="5400000" flipH="1" flipV="1">
            <a:off x="2844205" y="1423935"/>
            <a:ext cx="255192" cy="1"/>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03" idx="0"/>
            <a:endCxn id="122" idx="6"/>
          </p:cNvCxnSpPr>
          <p:nvPr/>
        </p:nvCxnSpPr>
        <p:spPr>
          <a:xfrm rot="16200000" flipV="1">
            <a:off x="2744282" y="529720"/>
            <a:ext cx="420391" cy="2768319"/>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1417917" y="1627484"/>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a:t>
            </a:r>
            <a:r>
              <a:rPr lang="en-US" dirty="0" smtClean="0"/>
              <a:t>SR04</a:t>
            </a:r>
          </a:p>
          <a:p>
            <a:pPr algn="ctr"/>
            <a:r>
              <a:rPr lang="en-US" dirty="0" smtClean="0"/>
              <a:t>Sonic Sensor</a:t>
            </a:r>
            <a:endParaRPr lang="en-US" dirty="0"/>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smtClean="0"/>
              <a:t>Servo Board</a:t>
            </a:r>
            <a:endParaRPr lang="en-US" dirty="0"/>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smtClean="0"/>
              <a:t>Arduino</a:t>
            </a:r>
            <a:br>
              <a:rPr lang="en-US" dirty="0" smtClean="0"/>
            </a:br>
            <a:r>
              <a:rPr lang="en-US" dirty="0" smtClean="0"/>
              <a:t>Nano </a:t>
            </a:r>
          </a:p>
          <a:p>
            <a:r>
              <a:rPr lang="en-US" dirty="0" smtClean="0"/>
              <a:t>Processor</a:t>
            </a:r>
            <a:endParaRPr lang="en-US" dirty="0"/>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smtClean="0"/>
              <a:t>Yellow wire must be</a:t>
            </a:r>
            <a:br>
              <a:rPr lang="en-US" sz="1400" dirty="0" smtClean="0"/>
            </a:br>
            <a:r>
              <a:rPr lang="en-US" sz="1400" dirty="0" smtClean="0"/>
              <a:t>next to the processor</a:t>
            </a:r>
            <a:br>
              <a:rPr lang="en-US" sz="1400" dirty="0" smtClean="0"/>
            </a:br>
            <a:r>
              <a:rPr lang="en-US" sz="1400" dirty="0" smtClean="0"/>
              <a:t>(incorrect will cause </a:t>
            </a:r>
            <a:r>
              <a:rPr lang="en-US" sz="1400" dirty="0" smtClean="0"/>
              <a:t>damage</a:t>
            </a:r>
            <a:r>
              <a:rPr lang="en-US" sz="1400" dirty="0" smtClean="0"/>
              <a:t>)</a:t>
            </a:r>
            <a:endParaRPr lang="en-US" sz="1400" dirty="0"/>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212867" y="106233"/>
            <a:ext cx="2114425" cy="369332"/>
          </a:xfrm>
          <a:prstGeom prst="rect">
            <a:avLst/>
          </a:prstGeom>
        </p:spPr>
        <p:txBody>
          <a:bodyPr wrap="none">
            <a:spAutoFit/>
          </a:bodyPr>
          <a:lstStyle/>
          <a:p>
            <a:r>
              <a:rPr lang="en-US" dirty="0" smtClean="0">
                <a:hlinkClick r:id="rId10"/>
              </a:rPr>
              <a:t>Link to Scooter Code</a:t>
            </a:r>
            <a:endParaRPr lang="en-US" dirty="0"/>
          </a:p>
        </p:txBody>
      </p:sp>
    </p:spTree>
    <p:extLst>
      <p:ext uri="{BB962C8B-B14F-4D97-AF65-F5344CB8AC3E}">
        <p14:creationId xmlns:p14="http://schemas.microsoft.com/office/powerpoint/2010/main" val="3847239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C7EA21-1E5C-44E1-B67D-18E8F6E39A65}"/>
              </a:ext>
            </a:extLst>
          </p:cNvPr>
          <p:cNvSpPr>
            <a:spLocks noGrp="1"/>
          </p:cNvSpPr>
          <p:nvPr>
            <p:ph type="title"/>
          </p:nvPr>
        </p:nvSpPr>
        <p:spPr>
          <a:xfrm>
            <a:off x="233144" y="228600"/>
            <a:ext cx="8229600" cy="609600"/>
          </a:xfrm>
        </p:spPr>
        <p:txBody>
          <a:bodyPr>
            <a:normAutofit fontScale="90000"/>
          </a:bodyPr>
          <a:lstStyle/>
          <a:p>
            <a:r>
              <a:rPr lang="en-US" dirty="0"/>
              <a:t>Programming </a:t>
            </a:r>
            <a:r>
              <a:rPr lang="en-US" dirty="0" smtClean="0"/>
              <a:t>Arduino for the </a:t>
            </a:r>
            <a:r>
              <a:rPr lang="en-US" dirty="0"/>
              <a:t>HC SR04 </a:t>
            </a:r>
          </a:p>
        </p:txBody>
      </p:sp>
      <p:sp>
        <p:nvSpPr>
          <p:cNvPr id="3" name="Content Placeholder 2">
            <a:extLst>
              <a:ext uri="{FF2B5EF4-FFF2-40B4-BE49-F238E27FC236}">
                <a16:creationId xmlns="" xmlns:a16="http://schemas.microsoft.com/office/drawing/2014/main" id="{3895F54E-BC11-410A-9F1A-01FF55C6D315}"/>
              </a:ext>
            </a:extLst>
          </p:cNvPr>
          <p:cNvSpPr>
            <a:spLocks noGrp="1"/>
          </p:cNvSpPr>
          <p:nvPr>
            <p:ph idx="1"/>
          </p:nvPr>
        </p:nvSpPr>
        <p:spPr>
          <a:xfrm>
            <a:off x="304800" y="760492"/>
            <a:ext cx="8229600" cy="5945108"/>
          </a:xfrm>
        </p:spPr>
        <p:txBody>
          <a:bodyPr>
            <a:noAutofit/>
          </a:bodyPr>
          <a:lstStyle/>
          <a:p>
            <a:pPr marL="0" indent="0">
              <a:buNone/>
            </a:pPr>
            <a:r>
              <a:rPr lang="en-US" sz="1050" dirty="0"/>
              <a:t>#include &lt;</a:t>
            </a:r>
            <a:r>
              <a:rPr lang="en-US" sz="1050" dirty="0" err="1"/>
              <a:t>NewPing.h</a:t>
            </a:r>
            <a:r>
              <a:rPr lang="en-US" sz="1050" dirty="0" smtClean="0"/>
              <a:t>&gt;</a:t>
            </a:r>
            <a:endParaRPr lang="en-US" sz="1050" dirty="0"/>
          </a:p>
          <a:p>
            <a:pPr marL="0" indent="0">
              <a:buNone/>
            </a:pPr>
            <a:r>
              <a:rPr lang="en-US" sz="1050" dirty="0" err="1"/>
              <a:t>const</a:t>
            </a:r>
            <a:r>
              <a:rPr lang="en-US" sz="1050" dirty="0"/>
              <a:t> </a:t>
            </a:r>
            <a:r>
              <a:rPr lang="en-US" sz="1050" dirty="0" err="1"/>
              <a:t>int</a:t>
            </a:r>
            <a:r>
              <a:rPr lang="en-US" sz="1050" dirty="0"/>
              <a:t> </a:t>
            </a:r>
            <a:r>
              <a:rPr lang="en-US" sz="1050" dirty="0" smtClean="0"/>
              <a:t>LEFT_SENSOR_TRIG_PIN=8;</a:t>
            </a:r>
            <a:endParaRPr lang="en-US" sz="1050" dirty="0"/>
          </a:p>
          <a:p>
            <a:pPr marL="0" indent="0">
              <a:buNone/>
            </a:pPr>
            <a:r>
              <a:rPr lang="en-US" sz="1050" dirty="0" err="1"/>
              <a:t>const</a:t>
            </a:r>
            <a:r>
              <a:rPr lang="en-US" sz="1050" dirty="0"/>
              <a:t> </a:t>
            </a:r>
            <a:r>
              <a:rPr lang="en-US" sz="1050" dirty="0" err="1"/>
              <a:t>int</a:t>
            </a:r>
            <a:r>
              <a:rPr lang="en-US" sz="1050" dirty="0"/>
              <a:t> </a:t>
            </a:r>
            <a:r>
              <a:rPr lang="en-US" sz="1050" dirty="0" smtClean="0"/>
              <a:t>LEFT_SENSOR_ECHO_PIN=9;</a:t>
            </a:r>
            <a:endParaRPr lang="en-US" sz="1050" dirty="0"/>
          </a:p>
          <a:p>
            <a:pPr marL="0" indent="0">
              <a:buNone/>
            </a:pPr>
            <a:r>
              <a:rPr lang="en-US" sz="1050" dirty="0" err="1"/>
              <a:t>const</a:t>
            </a:r>
            <a:r>
              <a:rPr lang="en-US" sz="1050" dirty="0"/>
              <a:t> </a:t>
            </a:r>
            <a:r>
              <a:rPr lang="en-US" sz="1050" dirty="0" err="1"/>
              <a:t>int</a:t>
            </a:r>
            <a:r>
              <a:rPr lang="en-US" sz="1050" dirty="0"/>
              <a:t> MAX_DISTANCE=200; // max distance in cm</a:t>
            </a:r>
          </a:p>
          <a:p>
            <a:pPr marL="0" indent="0">
              <a:buNone/>
            </a:pPr>
            <a:endParaRPr lang="en-US" sz="1050" dirty="0"/>
          </a:p>
          <a:p>
            <a:pPr marL="0" indent="0">
              <a:buNone/>
            </a:pPr>
            <a:r>
              <a:rPr lang="en-US" sz="1050" dirty="0" err="1"/>
              <a:t>NewPing</a:t>
            </a:r>
            <a:r>
              <a:rPr lang="en-US" sz="1050" dirty="0"/>
              <a:t> s</a:t>
            </a:r>
            <a:r>
              <a:rPr lang="en-US" sz="1050" dirty="0" smtClean="0"/>
              <a:t>onar(LEFT_SENSOR_TRIG_PIN,LEFT_SENSOR_ECHO_PIN,MAX_DISTANCE</a:t>
            </a:r>
            <a:r>
              <a:rPr lang="en-US" sz="1050" dirty="0"/>
              <a:t>); </a:t>
            </a:r>
            <a:endParaRPr lang="en-US" sz="1050" dirty="0" smtClean="0"/>
          </a:p>
          <a:p>
            <a:pPr marL="0" indent="0">
              <a:buNone/>
            </a:pPr>
            <a:endParaRPr lang="en-US" sz="1050" dirty="0"/>
          </a:p>
          <a:p>
            <a:pPr marL="0" indent="0">
              <a:buNone/>
            </a:pPr>
            <a:r>
              <a:rPr lang="en-US" sz="1050" dirty="0" err="1"/>
              <a:t>int</a:t>
            </a:r>
            <a:r>
              <a:rPr lang="en-US" sz="1050" dirty="0"/>
              <a:t> sonar(</a:t>
            </a:r>
            <a:r>
              <a:rPr lang="en-US" sz="1050" dirty="0" err="1"/>
              <a:t>const</a:t>
            </a:r>
            <a:r>
              <a:rPr lang="en-US" sz="1050" dirty="0"/>
              <a:t> char *label) {</a:t>
            </a:r>
          </a:p>
          <a:p>
            <a:pPr marL="0" indent="0">
              <a:buNone/>
            </a:pPr>
            <a:r>
              <a:rPr lang="en-US" sz="1050" dirty="0"/>
              <a:t>  </a:t>
            </a:r>
            <a:r>
              <a:rPr lang="en-US" sz="1050" dirty="0" err="1"/>
              <a:t>int</a:t>
            </a:r>
            <a:r>
              <a:rPr lang="en-US" sz="1050" dirty="0"/>
              <a:t> Distance = </a:t>
            </a:r>
            <a:r>
              <a:rPr lang="en-US" sz="1050" dirty="0" err="1"/>
              <a:t>Sonar.ping_cm</a:t>
            </a:r>
            <a:r>
              <a:rPr lang="en-US" sz="1050" dirty="0"/>
              <a:t>();</a:t>
            </a:r>
          </a:p>
          <a:p>
            <a:pPr marL="0" indent="0">
              <a:buNone/>
            </a:pPr>
            <a:r>
              <a:rPr lang="en-US" sz="1050" dirty="0"/>
              <a:t>  if (Distance == 0) {</a:t>
            </a:r>
          </a:p>
          <a:p>
            <a:pPr marL="0" indent="0">
              <a:buNone/>
            </a:pPr>
            <a:r>
              <a:rPr lang="en-US" sz="1050" dirty="0"/>
              <a:t>    Distance = MAX_DISTANCE;</a:t>
            </a:r>
          </a:p>
          <a:p>
            <a:pPr marL="0" indent="0">
              <a:buNone/>
            </a:pPr>
            <a:r>
              <a:rPr lang="en-US" sz="1050" dirty="0"/>
              <a:t>  </a:t>
            </a:r>
            <a:r>
              <a:rPr lang="en-US" sz="1050" dirty="0" smtClean="0"/>
              <a:t>}</a:t>
            </a:r>
            <a:endParaRPr lang="en-US" sz="1050" dirty="0"/>
          </a:p>
          <a:p>
            <a:pPr marL="0" indent="0">
              <a:buNone/>
            </a:pPr>
            <a:r>
              <a:rPr lang="en-US" sz="1050" dirty="0"/>
              <a:t>  return Distance;</a:t>
            </a:r>
          </a:p>
          <a:p>
            <a:pPr marL="0" indent="0">
              <a:buNone/>
            </a:pPr>
            <a:r>
              <a:rPr lang="en-US" sz="1050" dirty="0"/>
              <a:t>}</a:t>
            </a:r>
          </a:p>
          <a:p>
            <a:pPr marL="0" indent="0">
              <a:buNone/>
            </a:pPr>
            <a:endParaRPr lang="en-US" sz="1050" dirty="0"/>
          </a:p>
          <a:p>
            <a:pPr marL="0" indent="0">
              <a:buNone/>
            </a:pPr>
            <a:r>
              <a:rPr lang="en-US" sz="1050" dirty="0"/>
              <a:t>void setup() {</a:t>
            </a:r>
          </a:p>
          <a:p>
            <a:pPr marL="0" indent="0">
              <a:buNone/>
            </a:pPr>
            <a:r>
              <a:rPr lang="en-US" sz="1050" dirty="0"/>
              <a:t>  // put your setup code here, to run once:</a:t>
            </a:r>
          </a:p>
          <a:p>
            <a:pPr marL="0" indent="0">
              <a:buNone/>
            </a:pPr>
            <a:r>
              <a:rPr lang="en-US" sz="1050" dirty="0"/>
              <a:t>  </a:t>
            </a:r>
            <a:r>
              <a:rPr lang="en-US" sz="1050" dirty="0" err="1"/>
              <a:t>Serial.begin</a:t>
            </a:r>
            <a:r>
              <a:rPr lang="en-US" sz="1050" dirty="0"/>
              <a:t>(115200);</a:t>
            </a:r>
          </a:p>
          <a:p>
            <a:pPr marL="0" indent="0">
              <a:buNone/>
            </a:pPr>
            <a:r>
              <a:rPr lang="en-US" sz="1050" dirty="0"/>
              <a:t>  delay(5000);</a:t>
            </a:r>
          </a:p>
          <a:p>
            <a:pPr marL="0" indent="0">
              <a:buNone/>
            </a:pPr>
            <a:r>
              <a:rPr lang="en-US" sz="1050" dirty="0"/>
              <a:t>}</a:t>
            </a:r>
          </a:p>
          <a:p>
            <a:pPr marL="0" indent="0">
              <a:buNone/>
            </a:pPr>
            <a:endParaRPr lang="en-US" sz="1050" dirty="0"/>
          </a:p>
          <a:p>
            <a:pPr marL="0" indent="0">
              <a:buNone/>
            </a:pPr>
            <a:r>
              <a:rPr lang="en-US" sz="1050" dirty="0"/>
              <a:t>void loop() {</a:t>
            </a:r>
          </a:p>
          <a:p>
            <a:pPr marL="0" indent="0">
              <a:buNone/>
            </a:pPr>
            <a:r>
              <a:rPr lang="en-US" sz="1050" dirty="0"/>
              <a:t>  // put your main code here, to run repeatedly:</a:t>
            </a:r>
          </a:p>
          <a:p>
            <a:pPr marL="0" indent="0">
              <a:buNone/>
            </a:pPr>
            <a:r>
              <a:rPr lang="en-US" sz="1050" dirty="0"/>
              <a:t>  </a:t>
            </a:r>
            <a:r>
              <a:rPr lang="en-US" sz="1050" dirty="0" err="1"/>
              <a:t>int</a:t>
            </a:r>
            <a:r>
              <a:rPr lang="en-US" sz="1050" dirty="0"/>
              <a:t> </a:t>
            </a:r>
            <a:r>
              <a:rPr lang="en-US" sz="1050" dirty="0" smtClean="0"/>
              <a:t>Distance=sonar(“main”);</a:t>
            </a:r>
            <a:endParaRPr lang="en-US" sz="1050" dirty="0"/>
          </a:p>
          <a:p>
            <a:pPr marL="0" indent="0">
              <a:buNone/>
            </a:pPr>
            <a:r>
              <a:rPr lang="en-US" sz="1050" dirty="0"/>
              <a:t>  </a:t>
            </a:r>
            <a:r>
              <a:rPr lang="en-US" sz="1050" dirty="0" err="1"/>
              <a:t>Serial.print</a:t>
            </a:r>
            <a:r>
              <a:rPr lang="en-US" sz="1050" dirty="0" smtClean="0"/>
              <a:t>("Ping</a:t>
            </a:r>
            <a:r>
              <a:rPr lang="en-US" sz="1050" dirty="0"/>
              <a:t>: ");</a:t>
            </a:r>
          </a:p>
          <a:p>
            <a:pPr marL="0" indent="0">
              <a:buNone/>
            </a:pPr>
            <a:r>
              <a:rPr lang="en-US" sz="1050" dirty="0"/>
              <a:t>  </a:t>
            </a:r>
            <a:r>
              <a:rPr lang="en-US" sz="1050" dirty="0" err="1" smtClean="0"/>
              <a:t>Serial.print</a:t>
            </a:r>
            <a:r>
              <a:rPr lang="en-US" sz="1050" dirty="0" smtClean="0"/>
              <a:t>(Distance</a:t>
            </a:r>
            <a:r>
              <a:rPr lang="en-US" sz="1050" dirty="0"/>
              <a:t>);</a:t>
            </a:r>
          </a:p>
          <a:p>
            <a:pPr marL="0" indent="0">
              <a:buNone/>
            </a:pPr>
            <a:r>
              <a:rPr lang="en-US" sz="1050" dirty="0"/>
              <a:t>  </a:t>
            </a:r>
            <a:r>
              <a:rPr lang="en-US" sz="1050" dirty="0" err="1"/>
              <a:t>Serial.println</a:t>
            </a:r>
            <a:r>
              <a:rPr lang="en-US" sz="1050" dirty="0"/>
              <a:t>("cm");</a:t>
            </a:r>
          </a:p>
          <a:p>
            <a:pPr marL="0" indent="0">
              <a:buNone/>
            </a:pPr>
            <a:r>
              <a:rPr lang="en-US" sz="1100" dirty="0"/>
              <a:t>  delay(1000);</a:t>
            </a:r>
          </a:p>
          <a:p>
            <a:pPr marL="0" indent="0">
              <a:buNone/>
            </a:pPr>
            <a:r>
              <a:rPr lang="en-US" sz="1100" dirty="0"/>
              <a:t>}</a:t>
            </a:r>
          </a:p>
        </p:txBody>
      </p:sp>
      <p:sp>
        <p:nvSpPr>
          <p:cNvPr id="4" name="Rectangle 3"/>
          <p:cNvSpPr/>
          <p:nvPr/>
        </p:nvSpPr>
        <p:spPr>
          <a:xfrm>
            <a:off x="304800" y="762000"/>
            <a:ext cx="76962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53200" y="838200"/>
            <a:ext cx="1202124" cy="369332"/>
          </a:xfrm>
          <a:prstGeom prst="rect">
            <a:avLst/>
          </a:prstGeom>
          <a:noFill/>
        </p:spPr>
        <p:txBody>
          <a:bodyPr wrap="none" rtlCol="0">
            <a:spAutoFit/>
          </a:bodyPr>
          <a:lstStyle/>
          <a:p>
            <a:r>
              <a:rPr lang="en-US" i="1" dirty="0" smtClean="0">
                <a:solidFill>
                  <a:srgbClr val="002060"/>
                </a:solidFill>
              </a:rPr>
              <a:t>Definitions</a:t>
            </a:r>
            <a:endParaRPr lang="en-US" i="1" dirty="0">
              <a:solidFill>
                <a:srgbClr val="002060"/>
              </a:solidFill>
            </a:endParaRPr>
          </a:p>
        </p:txBody>
      </p:sp>
      <p:sp>
        <p:nvSpPr>
          <p:cNvPr id="6" name="Rectangle 5"/>
          <p:cNvSpPr/>
          <p:nvPr/>
        </p:nvSpPr>
        <p:spPr>
          <a:xfrm>
            <a:off x="266752" y="3647440"/>
            <a:ext cx="7696200" cy="1076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0" y="3733800"/>
            <a:ext cx="712439" cy="369332"/>
          </a:xfrm>
          <a:prstGeom prst="rect">
            <a:avLst/>
          </a:prstGeom>
          <a:noFill/>
        </p:spPr>
        <p:txBody>
          <a:bodyPr wrap="none" rtlCol="0">
            <a:spAutoFit/>
          </a:bodyPr>
          <a:lstStyle/>
          <a:p>
            <a:r>
              <a:rPr lang="en-US" i="1" dirty="0" smtClean="0">
                <a:solidFill>
                  <a:srgbClr val="002060"/>
                </a:solidFill>
              </a:rPr>
              <a:t>Setup</a:t>
            </a:r>
            <a:endParaRPr lang="en-US" i="1" dirty="0">
              <a:solidFill>
                <a:srgbClr val="002060"/>
              </a:solidFill>
            </a:endParaRPr>
          </a:p>
        </p:txBody>
      </p:sp>
      <p:sp>
        <p:nvSpPr>
          <p:cNvPr id="8" name="Rectangle 7"/>
          <p:cNvSpPr/>
          <p:nvPr/>
        </p:nvSpPr>
        <p:spPr>
          <a:xfrm>
            <a:off x="266752" y="4800600"/>
            <a:ext cx="7696200" cy="18135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721377" y="5012174"/>
            <a:ext cx="1178528" cy="369332"/>
          </a:xfrm>
          <a:prstGeom prst="rect">
            <a:avLst/>
          </a:prstGeom>
          <a:noFill/>
        </p:spPr>
        <p:txBody>
          <a:bodyPr wrap="none" rtlCol="0">
            <a:spAutoFit/>
          </a:bodyPr>
          <a:lstStyle/>
          <a:p>
            <a:r>
              <a:rPr lang="en-US" i="1" dirty="0" smtClean="0">
                <a:solidFill>
                  <a:srgbClr val="002060"/>
                </a:solidFill>
              </a:rPr>
              <a:t>Main Loop</a:t>
            </a:r>
            <a:endParaRPr lang="en-US" i="1" dirty="0">
              <a:solidFill>
                <a:srgbClr val="002060"/>
              </a:solidFill>
            </a:endParaRPr>
          </a:p>
        </p:txBody>
      </p:sp>
      <p:sp>
        <p:nvSpPr>
          <p:cNvPr id="10" name="Rectangle 9"/>
          <p:cNvSpPr/>
          <p:nvPr/>
        </p:nvSpPr>
        <p:spPr>
          <a:xfrm>
            <a:off x="304800" y="2133600"/>
            <a:ext cx="76962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71776" y="2192774"/>
            <a:ext cx="1077731" cy="369332"/>
          </a:xfrm>
          <a:prstGeom prst="rect">
            <a:avLst/>
          </a:prstGeom>
          <a:noFill/>
        </p:spPr>
        <p:txBody>
          <a:bodyPr wrap="none" rtlCol="0">
            <a:spAutoFit/>
          </a:bodyPr>
          <a:lstStyle/>
          <a:p>
            <a:r>
              <a:rPr lang="en-US" i="1" dirty="0">
                <a:solidFill>
                  <a:srgbClr val="002060"/>
                </a:solidFill>
              </a:rPr>
              <a:t>F</a:t>
            </a:r>
            <a:r>
              <a:rPr lang="en-US" i="1" dirty="0" smtClean="0">
                <a:solidFill>
                  <a:srgbClr val="002060"/>
                </a:solidFill>
              </a:rPr>
              <a:t>unctions</a:t>
            </a:r>
            <a:endParaRPr lang="en-US" i="1" dirty="0">
              <a:solidFill>
                <a:srgbClr val="002060"/>
              </a:solidFill>
            </a:endParaRPr>
          </a:p>
        </p:txBody>
      </p:sp>
    </p:spTree>
    <p:extLst>
      <p:ext uri="{BB962C8B-B14F-4D97-AF65-F5344CB8AC3E}">
        <p14:creationId xmlns:p14="http://schemas.microsoft.com/office/powerpoint/2010/main" val="59364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a:t>
            </a:fld>
            <a:endParaRPr lang="en-US" dirty="0"/>
          </a:p>
        </p:txBody>
      </p:sp>
      <p:pic>
        <p:nvPicPr>
          <p:cNvPr id="7" name="Picture 6">
            <a:extLst>
              <a:ext uri="{FF2B5EF4-FFF2-40B4-BE49-F238E27FC236}">
                <a16:creationId xmlns="" xmlns:a16="http://schemas.microsoft.com/office/drawing/2014/main" id="{A6C44DC6-B0E6-4160-937D-89AE210C9EAD}"/>
              </a:ext>
            </a:extLst>
          </p:cNvPr>
          <p:cNvPicPr>
            <a:picLocks noChangeAspect="1"/>
          </p:cNvPicPr>
          <p:nvPr/>
        </p:nvPicPr>
        <p:blipFill>
          <a:blip r:embed="rId2"/>
          <a:stretch>
            <a:fillRect/>
          </a:stretch>
        </p:blipFill>
        <p:spPr>
          <a:xfrm>
            <a:off x="118792" y="609600"/>
            <a:ext cx="4680965" cy="5449078"/>
          </a:xfrm>
          <a:prstGeom prst="rect">
            <a:avLst/>
          </a:prstGeom>
        </p:spPr>
      </p:pic>
      <p:pic>
        <p:nvPicPr>
          <p:cNvPr id="8" name="Picture 7">
            <a:extLst>
              <a:ext uri="{FF2B5EF4-FFF2-40B4-BE49-F238E27FC236}">
                <a16:creationId xmlns=""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sp>
        <p:nvSpPr>
          <p:cNvPr id="3" name="Rounded Rectangle 2"/>
          <p:cNvSpPr/>
          <p:nvPr/>
        </p:nvSpPr>
        <p:spPr>
          <a:xfrm>
            <a:off x="276516" y="1304544"/>
            <a:ext cx="2971800" cy="227990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57800" y="2444496"/>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1000" y="457200"/>
            <a:ext cx="2301849" cy="369332"/>
          </a:xfrm>
          <a:prstGeom prst="rect">
            <a:avLst/>
          </a:prstGeom>
          <a:noFill/>
        </p:spPr>
        <p:txBody>
          <a:bodyPr wrap="none" rtlCol="0">
            <a:spAutoFit/>
          </a:bodyPr>
          <a:lstStyle/>
          <a:p>
            <a:r>
              <a:rPr lang="en-US" dirty="0" smtClean="0"/>
              <a:t>This session will cover:</a:t>
            </a:r>
            <a:endParaRPr lang="en-US" dirty="0"/>
          </a:p>
        </p:txBody>
      </p:sp>
    </p:spTree>
    <p:extLst>
      <p:ext uri="{BB962C8B-B14F-4D97-AF65-F5344CB8AC3E}">
        <p14:creationId xmlns:p14="http://schemas.microsoft.com/office/powerpoint/2010/main" val="15067512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304800"/>
            <a:ext cx="4800600" cy="1325562"/>
          </a:xfrm>
        </p:spPr>
        <p:txBody>
          <a:bodyPr>
            <a:normAutofit/>
          </a:bodyPr>
          <a:lstStyle/>
          <a:p>
            <a:pPr algn="l"/>
            <a:r>
              <a:rPr lang="en-US" dirty="0" smtClean="0"/>
              <a:t>Testing the HC SR04</a:t>
            </a:r>
            <a:endParaRPr lang="en-US" dirty="0"/>
          </a:p>
        </p:txBody>
      </p:sp>
      <p:sp>
        <p:nvSpPr>
          <p:cNvPr id="3" name="Content Placeholder 2"/>
          <p:cNvSpPr>
            <a:spLocks noGrp="1"/>
          </p:cNvSpPr>
          <p:nvPr>
            <p:ph idx="1"/>
          </p:nvPr>
        </p:nvSpPr>
        <p:spPr>
          <a:xfrm>
            <a:off x="457200" y="1600200"/>
            <a:ext cx="4038600" cy="4525963"/>
          </a:xfrm>
        </p:spPr>
        <p:txBody>
          <a:bodyPr>
            <a:normAutofit/>
          </a:bodyPr>
          <a:lstStyle/>
          <a:p>
            <a:r>
              <a:rPr lang="en-US" dirty="0" smtClean="0"/>
              <a:t>HC SR04 wired to the Nano and Servo Controller board</a:t>
            </a:r>
          </a:p>
          <a:p>
            <a:r>
              <a:rPr lang="en-US" dirty="0" smtClean="0"/>
              <a:t>Use Servo Controller pins 8 -&gt; SR04 Trigger and 9-&gt; SR04 Echo</a:t>
            </a:r>
          </a:p>
          <a:p>
            <a:r>
              <a:rPr lang="en-US" dirty="0" smtClean="0"/>
              <a:t>Then test it out with the following code</a:t>
            </a:r>
          </a:p>
          <a:p>
            <a:endParaRPr lang="en-US" dirty="0"/>
          </a:p>
        </p:txBody>
      </p:sp>
      <p:pic>
        <p:nvPicPr>
          <p:cNvPr id="3079" name="Picture 7" descr="C:\Users\Mark\AppData\Local\Temp\7zE0F4126E0\IMG_0006.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137025" y="1825625"/>
            <a:ext cx="5461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689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0" y="76200"/>
            <a:ext cx="8229600" cy="1143000"/>
          </a:xfrm>
        </p:spPr>
        <p:txBody>
          <a:bodyPr>
            <a:normAutofit fontScale="90000"/>
          </a:bodyPr>
          <a:lstStyle/>
          <a:p>
            <a:r>
              <a:rPr lang="en-US" sz="3600" dirty="0" smtClean="0"/>
              <a:t>Controlling a FS90R Servo (360 degrees)</a:t>
            </a:r>
            <a:endParaRPr lang="en-US" sz="3600" dirty="0"/>
          </a:p>
        </p:txBody>
      </p:sp>
      <p:sp>
        <p:nvSpPr>
          <p:cNvPr id="3" name="Content Placeholder 2"/>
          <p:cNvSpPr>
            <a:spLocks noGrp="1"/>
          </p:cNvSpPr>
          <p:nvPr>
            <p:ph idx="1"/>
          </p:nvPr>
        </p:nvSpPr>
        <p:spPr>
          <a:xfrm>
            <a:off x="123118" y="1005556"/>
            <a:ext cx="5638800" cy="5486400"/>
          </a:xfrm>
        </p:spPr>
        <p:txBody>
          <a:bodyPr>
            <a:normAutofit fontScale="85000" lnSpcReduction="20000"/>
          </a:bodyPr>
          <a:lstStyle/>
          <a:p>
            <a:r>
              <a:rPr lang="en-US" sz="2000" dirty="0" smtClean="0"/>
              <a:t>An electrical motor that does 360 degree rotation</a:t>
            </a:r>
          </a:p>
          <a:p>
            <a:r>
              <a:rPr lang="en-US" sz="2000" dirty="0" smtClean="0"/>
              <a:t>Use the write command to control the motor</a:t>
            </a:r>
          </a:p>
          <a:p>
            <a:pPr lvl="1"/>
            <a:r>
              <a:rPr lang="en-US" sz="1800" i="1" dirty="0">
                <a:solidFill>
                  <a:srgbClr val="0070C0"/>
                </a:solidFill>
              </a:rPr>
              <a:t>w</a:t>
            </a:r>
            <a:r>
              <a:rPr lang="en-US" sz="1800" i="1" dirty="0" smtClean="0">
                <a:solidFill>
                  <a:srgbClr val="0070C0"/>
                </a:solidFill>
              </a:rPr>
              <a:t>rite(speed, NA, false);</a:t>
            </a:r>
          </a:p>
          <a:p>
            <a:pPr lvl="1"/>
            <a:r>
              <a:rPr lang="en-US" sz="1800" dirty="0" smtClean="0">
                <a:solidFill>
                  <a:schemeClr val="tx1"/>
                </a:solidFill>
              </a:rPr>
              <a:t>The speed variable is a value 0 to 179</a:t>
            </a:r>
          </a:p>
          <a:p>
            <a:pPr lvl="1"/>
            <a:r>
              <a:rPr lang="en-US" sz="1800" dirty="0" smtClean="0">
                <a:solidFill>
                  <a:srgbClr val="0070C0"/>
                </a:solidFill>
              </a:rPr>
              <a:t>0-89</a:t>
            </a:r>
            <a:r>
              <a:rPr lang="en-US" sz="1800" dirty="0" smtClean="0"/>
              <a:t> </a:t>
            </a:r>
            <a:r>
              <a:rPr lang="en-US" sz="1800" dirty="0" smtClean="0">
                <a:solidFill>
                  <a:schemeClr val="tx1"/>
                </a:solidFill>
              </a:rPr>
              <a:t>causes a clockwise rotation: 0 fastest and 89 slowest</a:t>
            </a:r>
          </a:p>
          <a:p>
            <a:pPr lvl="1"/>
            <a:r>
              <a:rPr lang="en-US" sz="1800" dirty="0" smtClean="0">
                <a:solidFill>
                  <a:srgbClr val="0070C0"/>
                </a:solidFill>
              </a:rPr>
              <a:t>90 </a:t>
            </a:r>
            <a:r>
              <a:rPr lang="en-US" sz="1800" dirty="0" smtClean="0">
                <a:solidFill>
                  <a:schemeClr val="tx1"/>
                </a:solidFill>
              </a:rPr>
              <a:t>stops the motor</a:t>
            </a:r>
          </a:p>
          <a:p>
            <a:pPr lvl="1"/>
            <a:r>
              <a:rPr lang="en-US" sz="1800" dirty="0" smtClean="0">
                <a:solidFill>
                  <a:srgbClr val="0070C0"/>
                </a:solidFill>
              </a:rPr>
              <a:t>91-180</a:t>
            </a:r>
            <a:r>
              <a:rPr lang="en-US" sz="1800" dirty="0" smtClean="0"/>
              <a:t> </a:t>
            </a:r>
            <a:r>
              <a:rPr lang="en-US" sz="1800" dirty="0">
                <a:solidFill>
                  <a:schemeClr val="tx1"/>
                </a:solidFill>
              </a:rPr>
              <a:t>causes a </a:t>
            </a:r>
            <a:r>
              <a:rPr lang="en-US" sz="1800" dirty="0" smtClean="0">
                <a:solidFill>
                  <a:schemeClr val="tx1"/>
                </a:solidFill>
              </a:rPr>
              <a:t>counter clockwise </a:t>
            </a:r>
            <a:r>
              <a:rPr lang="en-US" sz="1800" dirty="0">
                <a:solidFill>
                  <a:schemeClr val="tx1"/>
                </a:solidFill>
              </a:rPr>
              <a:t>rotation: </a:t>
            </a:r>
            <a:r>
              <a:rPr lang="en-US" sz="1800" dirty="0" smtClean="0">
                <a:solidFill>
                  <a:schemeClr val="tx1"/>
                </a:solidFill>
              </a:rPr>
              <a:t>91 slowest and 179 is the fastest</a:t>
            </a:r>
            <a:endParaRPr lang="en-US" sz="1800" dirty="0">
              <a:solidFill>
                <a:schemeClr val="tx1"/>
              </a:solidFill>
            </a:endParaRPr>
          </a:p>
          <a:p>
            <a:pPr lvl="1"/>
            <a:endParaRPr lang="en-US" sz="1600" dirty="0" smtClean="0">
              <a:solidFill>
                <a:srgbClr val="0070C0"/>
              </a:solidFill>
            </a:endParaRPr>
          </a:p>
          <a:p>
            <a:r>
              <a:rPr lang="en-US" sz="2000" dirty="0" smtClean="0"/>
              <a:t>Programming</a:t>
            </a:r>
          </a:p>
          <a:p>
            <a:pPr marL="457200" lvl="1" indent="0">
              <a:buNone/>
            </a:pPr>
            <a:r>
              <a:rPr lang="en-US" sz="1800" dirty="0" err="1">
                <a:solidFill>
                  <a:srgbClr val="0070C0"/>
                </a:solidFill>
              </a:rPr>
              <a:t>c</a:t>
            </a:r>
            <a:r>
              <a:rPr lang="en-US" sz="1800" dirty="0" err="1" smtClean="0">
                <a:solidFill>
                  <a:srgbClr val="0070C0"/>
                </a:solidFill>
              </a:rPr>
              <a:t>onst</a:t>
            </a:r>
            <a:r>
              <a:rPr lang="en-US" sz="1800" dirty="0" smtClean="0">
                <a:solidFill>
                  <a:srgbClr val="0070C0"/>
                </a:solidFill>
              </a:rPr>
              <a:t> </a:t>
            </a:r>
            <a:r>
              <a:rPr lang="en-US" sz="1800" dirty="0" err="1" smtClean="0">
                <a:solidFill>
                  <a:srgbClr val="0070C0"/>
                </a:solidFill>
              </a:rPr>
              <a:t>int</a:t>
            </a:r>
            <a:r>
              <a:rPr lang="en-US" sz="1800" dirty="0" smtClean="0">
                <a:solidFill>
                  <a:srgbClr val="0070C0"/>
                </a:solidFill>
              </a:rPr>
              <a:t> LEFT_WHEEL_PIN = 2</a:t>
            </a:r>
          </a:p>
          <a:p>
            <a:pPr marL="457200" lvl="1" indent="0">
              <a:buNone/>
            </a:pPr>
            <a:r>
              <a:rPr lang="en-US" sz="1800" dirty="0" err="1" smtClean="0">
                <a:solidFill>
                  <a:srgbClr val="0070C0"/>
                </a:solidFill>
              </a:rPr>
              <a:t>const</a:t>
            </a:r>
            <a:r>
              <a:rPr lang="en-US" sz="1800" dirty="0" smtClean="0">
                <a:solidFill>
                  <a:srgbClr val="0070C0"/>
                </a:solidFill>
              </a:rPr>
              <a:t> </a:t>
            </a:r>
            <a:r>
              <a:rPr lang="en-US" sz="1800" dirty="0" err="1">
                <a:solidFill>
                  <a:srgbClr val="0070C0"/>
                </a:solidFill>
              </a:rPr>
              <a:t>int</a:t>
            </a:r>
            <a:r>
              <a:rPr lang="en-US" sz="1800" dirty="0">
                <a:solidFill>
                  <a:srgbClr val="0070C0"/>
                </a:solidFill>
              </a:rPr>
              <a:t> LEFT_WHEEL_FORWARD = 100;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LEFT_WHEEL_STOP = </a:t>
            </a:r>
            <a:r>
              <a:rPr lang="en-US" sz="1800" dirty="0" smtClean="0">
                <a:solidFill>
                  <a:srgbClr val="0070C0"/>
                </a:solidFill>
              </a:rPr>
              <a:t>90;  </a:t>
            </a:r>
            <a:endParaRPr lang="en-US" sz="1800" dirty="0">
              <a:solidFill>
                <a:srgbClr val="0070C0"/>
              </a:solidFill>
            </a:endParaRP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LEFT_WHEEL_BACKWARD = 80</a:t>
            </a:r>
            <a:r>
              <a:rPr lang="en-US" sz="1800" dirty="0" smtClean="0">
                <a:solidFill>
                  <a:srgbClr val="0070C0"/>
                </a:solidFill>
              </a:rPr>
              <a:t>;</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NA = 50;  //Not </a:t>
            </a:r>
            <a:r>
              <a:rPr lang="en-US" sz="1800" dirty="0" smtClean="0">
                <a:solidFill>
                  <a:srgbClr val="0070C0"/>
                </a:solidFill>
              </a:rPr>
              <a:t>Applicable</a:t>
            </a:r>
            <a:endParaRPr lang="en-US" sz="1800" dirty="0">
              <a:solidFill>
                <a:srgbClr val="0070C0"/>
              </a:solidFill>
            </a:endParaRPr>
          </a:p>
          <a:p>
            <a:pPr marL="457200" lvl="1" indent="0">
              <a:buNone/>
            </a:pPr>
            <a:r>
              <a:rPr lang="en-US" sz="1800" dirty="0" err="1" smtClean="0">
                <a:solidFill>
                  <a:srgbClr val="0070C0"/>
                </a:solidFill>
              </a:rPr>
              <a:t>VarSpeedServo</a:t>
            </a:r>
            <a:r>
              <a:rPr lang="en-US" sz="1800" dirty="0" smtClean="0">
                <a:solidFill>
                  <a:srgbClr val="0070C0"/>
                </a:solidFill>
              </a:rPr>
              <a:t> </a:t>
            </a:r>
            <a:r>
              <a:rPr lang="en-US" sz="1800" dirty="0" err="1" smtClean="0">
                <a:solidFill>
                  <a:srgbClr val="0070C0"/>
                </a:solidFill>
              </a:rPr>
              <a:t>leftWheel</a:t>
            </a:r>
            <a:r>
              <a:rPr lang="en-US" sz="1800" dirty="0" smtClean="0">
                <a:solidFill>
                  <a:srgbClr val="0070C0"/>
                </a:solidFill>
              </a:rPr>
              <a:t>; //definition</a:t>
            </a:r>
          </a:p>
          <a:p>
            <a:pPr marL="457200" lvl="1" indent="0">
              <a:buNone/>
            </a:pPr>
            <a:r>
              <a:rPr lang="en-US" sz="1800" dirty="0" smtClean="0">
                <a:solidFill>
                  <a:srgbClr val="0070C0"/>
                </a:solidFill>
              </a:rPr>
              <a:t>.</a:t>
            </a:r>
          </a:p>
          <a:p>
            <a:pPr marL="457200" lvl="1" indent="0">
              <a:buNone/>
            </a:pPr>
            <a:r>
              <a:rPr lang="en-US" sz="1800" dirty="0" err="1">
                <a:solidFill>
                  <a:srgbClr val="0070C0"/>
                </a:solidFill>
              </a:rPr>
              <a:t>leftWheel.attach</a:t>
            </a:r>
            <a:r>
              <a:rPr lang="en-US" sz="1800" dirty="0">
                <a:solidFill>
                  <a:srgbClr val="0070C0"/>
                </a:solidFill>
              </a:rPr>
              <a:t>(LEFT_WHEEL_PIN</a:t>
            </a:r>
            <a:r>
              <a:rPr lang="en-US" sz="1800" dirty="0">
                <a:solidFill>
                  <a:srgbClr val="0070C0"/>
                </a:solidFill>
              </a:rPr>
              <a:t>);</a:t>
            </a:r>
          </a:p>
          <a:p>
            <a:pPr marL="457200" lvl="1" indent="0">
              <a:buNone/>
            </a:pPr>
            <a:r>
              <a:rPr lang="en-US" sz="1800" dirty="0" err="1" smtClean="0">
                <a:solidFill>
                  <a:srgbClr val="0070C0"/>
                </a:solidFill>
              </a:rPr>
              <a:t>leftWheel.write</a:t>
            </a:r>
            <a:r>
              <a:rPr lang="en-US" sz="1800" dirty="0" smtClean="0">
                <a:solidFill>
                  <a:srgbClr val="0070C0"/>
                </a:solidFill>
              </a:rPr>
              <a:t>(LEFT_WHEEL_FORWARD, NA, false);</a:t>
            </a:r>
          </a:p>
          <a:p>
            <a:pPr marL="457200" lvl="1" indent="0">
              <a:buNone/>
            </a:pPr>
            <a:r>
              <a:rPr lang="en-US" sz="1800" dirty="0" smtClean="0">
                <a:solidFill>
                  <a:srgbClr val="0070C0"/>
                </a:solidFill>
              </a:rPr>
              <a:t>Delay(2000);</a:t>
            </a:r>
          </a:p>
          <a:p>
            <a:pPr marL="457200" lvl="1" indent="0">
              <a:buNone/>
            </a:pPr>
            <a:r>
              <a:rPr lang="en-US" sz="1800" dirty="0" err="1" smtClean="0">
                <a:solidFill>
                  <a:srgbClr val="0070C0"/>
                </a:solidFill>
              </a:rPr>
              <a:t>leftWheel.write</a:t>
            </a:r>
            <a:r>
              <a:rPr lang="en-US" sz="1800" dirty="0" smtClean="0">
                <a:solidFill>
                  <a:srgbClr val="0070C0"/>
                </a:solidFill>
              </a:rPr>
              <a:t>(LEFT_WHEEL_STOP, </a:t>
            </a:r>
            <a:r>
              <a:rPr lang="en-US" sz="1800" dirty="0">
                <a:solidFill>
                  <a:srgbClr val="0070C0"/>
                </a:solidFill>
              </a:rPr>
              <a:t>NA, false</a:t>
            </a:r>
            <a:r>
              <a:rPr lang="en-US" sz="1800" dirty="0" smtClean="0">
                <a:solidFill>
                  <a:srgbClr val="0070C0"/>
                </a:solidFill>
              </a:rPr>
              <a:t>);</a:t>
            </a:r>
          </a:p>
          <a:p>
            <a:pPr marL="457200" lvl="1" indent="0">
              <a:buNone/>
            </a:pPr>
            <a:r>
              <a:rPr lang="en-US" sz="1800" dirty="0" err="1" smtClean="0">
                <a:solidFill>
                  <a:srgbClr val="0070C0"/>
                </a:solidFill>
              </a:rPr>
              <a:t>leftWheel.detach</a:t>
            </a:r>
            <a:r>
              <a:rPr lang="en-US" sz="1800" dirty="0" smtClean="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smtClean="0">
              <a:solidFill>
                <a:srgbClr val="0070C0"/>
              </a:solidFill>
            </a:endParaRPr>
          </a:p>
        </p:txBody>
      </p:sp>
      <p:pic>
        <p:nvPicPr>
          <p:cNvPr id="4" name="Picture 3">
            <a:extLst>
              <a:ext uri="{FF2B5EF4-FFF2-40B4-BE49-F238E27FC236}">
                <a16:creationId xmlns:a16="http://schemas.microsoft.com/office/drawing/2014/main" xmlns="" id="{FE5F22F1-986F-4A62-854E-144B7E482D2E}"/>
              </a:ext>
            </a:extLst>
          </p:cNvPr>
          <p:cNvPicPr>
            <a:picLocks noChangeAspect="1"/>
          </p:cNvPicPr>
          <p:nvPr/>
        </p:nvPicPr>
        <p:blipFill>
          <a:blip r:embed="rId2"/>
          <a:stretch>
            <a:fillRect/>
          </a:stretch>
        </p:blipFill>
        <p:spPr>
          <a:xfrm>
            <a:off x="6781800" y="990600"/>
            <a:ext cx="1981200" cy="1950061"/>
          </a:xfrm>
          <a:prstGeom prst="rect">
            <a:avLst/>
          </a:prstGeom>
        </p:spPr>
      </p:pic>
      <p:sp>
        <p:nvSpPr>
          <p:cNvPr id="5" name="TextBox 4"/>
          <p:cNvSpPr txBox="1"/>
          <p:nvPr/>
        </p:nvSpPr>
        <p:spPr>
          <a:xfrm>
            <a:off x="6276821" y="3379424"/>
            <a:ext cx="2417008" cy="369332"/>
          </a:xfrm>
          <a:prstGeom prst="rect">
            <a:avLst/>
          </a:prstGeom>
          <a:noFill/>
        </p:spPr>
        <p:txBody>
          <a:bodyPr wrap="none" rtlCol="0">
            <a:spAutoFit/>
          </a:bodyPr>
          <a:lstStyle/>
          <a:p>
            <a:r>
              <a:rPr lang="en-US" dirty="0" smtClean="0"/>
              <a:t>FS90R Speed Parameter</a:t>
            </a:r>
            <a:endParaRPr lang="en-US" dirty="0"/>
          </a:p>
        </p:txBody>
      </p:sp>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rved Left Arrow 7"/>
          <p:cNvSpPr/>
          <p:nvPr/>
        </p:nvSpPr>
        <p:spPr>
          <a:xfrm rot="8186805">
            <a:off x="6148429" y="4012228"/>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3521816">
            <a:off x="7904370" y="4017436"/>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7076172" y="5123074"/>
            <a:ext cx="608821" cy="646331"/>
          </a:xfrm>
          <a:prstGeom prst="rect">
            <a:avLst/>
          </a:prstGeom>
          <a:noFill/>
          <a:ln>
            <a:solidFill>
              <a:schemeClr val="tx1"/>
            </a:solidFill>
          </a:ln>
        </p:spPr>
        <p:txBody>
          <a:bodyPr wrap="none" rtlCol="0">
            <a:spAutoFit/>
          </a:bodyPr>
          <a:lstStyle/>
          <a:p>
            <a:pPr algn="ctr"/>
            <a:r>
              <a:rPr lang="en-US" dirty="0" smtClean="0"/>
              <a:t>90</a:t>
            </a:r>
          </a:p>
          <a:p>
            <a:pPr algn="ctr"/>
            <a:r>
              <a:rPr lang="en-US" dirty="0" smtClean="0"/>
              <a:t>Stop</a:t>
            </a:r>
            <a:endParaRPr lang="en-US" dirty="0"/>
          </a:p>
        </p:txBody>
      </p:sp>
      <p:sp>
        <p:nvSpPr>
          <p:cNvPr id="11" name="TextBox 10"/>
          <p:cNvSpPr txBox="1"/>
          <p:nvPr/>
        </p:nvSpPr>
        <p:spPr>
          <a:xfrm>
            <a:off x="5791200" y="5136230"/>
            <a:ext cx="1162434" cy="923330"/>
          </a:xfrm>
          <a:prstGeom prst="rect">
            <a:avLst/>
          </a:prstGeom>
          <a:noFill/>
          <a:ln>
            <a:solidFill>
              <a:schemeClr val="tx1"/>
            </a:solidFill>
          </a:ln>
        </p:spPr>
        <p:txBody>
          <a:bodyPr wrap="none" rtlCol="0">
            <a:spAutoFit/>
          </a:bodyPr>
          <a:lstStyle/>
          <a:p>
            <a:pPr algn="ctr"/>
            <a:r>
              <a:rPr lang="en-US" dirty="0" smtClean="0"/>
              <a:t>0   -   89</a:t>
            </a:r>
          </a:p>
          <a:p>
            <a:pPr algn="ctr"/>
            <a:r>
              <a:rPr lang="en-US" dirty="0" smtClean="0"/>
              <a:t>Fast   Slow</a:t>
            </a:r>
            <a:endParaRPr lang="en-US" dirty="0"/>
          </a:p>
          <a:p>
            <a:pPr algn="ctr"/>
            <a:r>
              <a:rPr lang="en-US" dirty="0" smtClean="0"/>
              <a:t>Clockwise</a:t>
            </a:r>
          </a:p>
        </p:txBody>
      </p:sp>
      <p:sp>
        <p:nvSpPr>
          <p:cNvPr id="13" name="TextBox 12"/>
          <p:cNvSpPr txBox="1"/>
          <p:nvPr/>
        </p:nvSpPr>
        <p:spPr>
          <a:xfrm>
            <a:off x="7795317" y="5118344"/>
            <a:ext cx="1215333" cy="1200329"/>
          </a:xfrm>
          <a:prstGeom prst="rect">
            <a:avLst/>
          </a:prstGeom>
          <a:noFill/>
          <a:ln>
            <a:solidFill>
              <a:schemeClr val="tx1"/>
            </a:solidFill>
          </a:ln>
        </p:spPr>
        <p:txBody>
          <a:bodyPr wrap="none" rtlCol="0">
            <a:spAutoFit/>
          </a:bodyPr>
          <a:lstStyle/>
          <a:p>
            <a:pPr algn="ctr"/>
            <a:r>
              <a:rPr lang="en-US" dirty="0" smtClean="0"/>
              <a:t>91   -   179</a:t>
            </a:r>
          </a:p>
          <a:p>
            <a:pPr algn="ctr"/>
            <a:r>
              <a:rPr lang="en-US" dirty="0" smtClean="0"/>
              <a:t>Slow    Fast</a:t>
            </a:r>
            <a:endParaRPr lang="en-US" dirty="0"/>
          </a:p>
          <a:p>
            <a:pPr algn="ctr"/>
            <a:r>
              <a:rPr lang="en-US" dirty="0" smtClean="0"/>
              <a:t>Counter</a:t>
            </a:r>
          </a:p>
          <a:p>
            <a:pPr algn="ctr"/>
            <a:r>
              <a:rPr lang="en-US" dirty="0" smtClean="0"/>
              <a:t>Clockwise</a:t>
            </a:r>
          </a:p>
        </p:txBody>
      </p:sp>
      <p:sp>
        <p:nvSpPr>
          <p:cNvPr id="15" name="Oval 14"/>
          <p:cNvSpPr/>
          <p:nvPr/>
        </p:nvSpPr>
        <p:spPr>
          <a:xfrm rot="17062108">
            <a:off x="6917778" y="4203567"/>
            <a:ext cx="1143000" cy="25653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0770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30" y="76200"/>
            <a:ext cx="8229600" cy="1143000"/>
          </a:xfrm>
        </p:spPr>
        <p:txBody>
          <a:bodyPr>
            <a:normAutofit fontScale="90000"/>
          </a:bodyPr>
          <a:lstStyle/>
          <a:p>
            <a:r>
              <a:rPr lang="en-US" sz="3600" dirty="0" smtClean="0"/>
              <a:t>Controlling an SG90 Servo (180 degrees)</a:t>
            </a:r>
            <a:endParaRPr lang="en-US" sz="3600" dirty="0"/>
          </a:p>
        </p:txBody>
      </p:sp>
      <p:sp>
        <p:nvSpPr>
          <p:cNvPr id="3" name="Content Placeholder 2"/>
          <p:cNvSpPr>
            <a:spLocks noGrp="1"/>
          </p:cNvSpPr>
          <p:nvPr>
            <p:ph idx="1"/>
          </p:nvPr>
        </p:nvSpPr>
        <p:spPr>
          <a:xfrm>
            <a:off x="171008" y="990600"/>
            <a:ext cx="5638800" cy="5486400"/>
          </a:xfrm>
        </p:spPr>
        <p:txBody>
          <a:bodyPr>
            <a:normAutofit fontScale="77500" lnSpcReduction="20000"/>
          </a:bodyPr>
          <a:lstStyle/>
          <a:p>
            <a:r>
              <a:rPr lang="en-US" sz="2000" dirty="0" smtClean="0"/>
              <a:t>An electrical motor that can move to an angle from 0-180 degrees</a:t>
            </a:r>
          </a:p>
          <a:p>
            <a:r>
              <a:rPr lang="en-US" sz="2000" dirty="0" smtClean="0"/>
              <a:t>Use the write command to control the motor</a:t>
            </a:r>
          </a:p>
          <a:p>
            <a:pPr lvl="1"/>
            <a:r>
              <a:rPr lang="en-US" sz="1600" i="1" dirty="0" smtClean="0">
                <a:solidFill>
                  <a:srgbClr val="0070C0"/>
                </a:solidFill>
              </a:rPr>
              <a:t>write(angle, speed, wait);</a:t>
            </a:r>
          </a:p>
          <a:p>
            <a:pPr lvl="1"/>
            <a:r>
              <a:rPr lang="en-US" sz="1600" i="1" dirty="0" smtClean="0">
                <a:solidFill>
                  <a:srgbClr val="0070C0"/>
                </a:solidFill>
              </a:rPr>
              <a:t>Angle</a:t>
            </a:r>
            <a:r>
              <a:rPr lang="en-US" sz="1600" dirty="0" smtClean="0"/>
              <a:t> </a:t>
            </a:r>
            <a:r>
              <a:rPr lang="en-US" sz="1600" dirty="0" smtClean="0">
                <a:solidFill>
                  <a:schemeClr val="tx1"/>
                </a:solidFill>
              </a:rPr>
              <a:t>is a value 0 to 179</a:t>
            </a:r>
          </a:p>
          <a:p>
            <a:pPr lvl="1"/>
            <a:r>
              <a:rPr lang="en-US" sz="1600" i="1" dirty="0" smtClean="0">
                <a:solidFill>
                  <a:srgbClr val="0070C0"/>
                </a:solidFill>
              </a:rPr>
              <a:t>Speed </a:t>
            </a:r>
            <a:r>
              <a:rPr lang="en-US" sz="1600" dirty="0" smtClean="0">
                <a:solidFill>
                  <a:schemeClr val="tx1"/>
                </a:solidFill>
              </a:rPr>
              <a:t>to move to the specified angle is 0 slowest to  </a:t>
            </a:r>
            <a:r>
              <a:rPr lang="en-US" sz="1600" dirty="0" smtClean="0">
                <a:solidFill>
                  <a:schemeClr val="accent1"/>
                </a:solidFill>
              </a:rPr>
              <a:t>255</a:t>
            </a:r>
            <a:r>
              <a:rPr lang="en-US" sz="1600" dirty="0" smtClean="0"/>
              <a:t> </a:t>
            </a:r>
            <a:r>
              <a:rPr lang="en-US" sz="1600" dirty="0" smtClean="0">
                <a:solidFill>
                  <a:schemeClr val="tx1"/>
                </a:solidFill>
              </a:rPr>
              <a:t>fastest</a:t>
            </a:r>
          </a:p>
          <a:p>
            <a:pPr lvl="1"/>
            <a:r>
              <a:rPr lang="en-US" sz="1600" dirty="0" smtClean="0">
                <a:solidFill>
                  <a:srgbClr val="0070C0"/>
                </a:solidFill>
              </a:rPr>
              <a:t>Wait</a:t>
            </a:r>
            <a:r>
              <a:rPr lang="en-US" sz="1600" dirty="0" smtClean="0"/>
              <a:t>: </a:t>
            </a:r>
            <a:r>
              <a:rPr lang="en-US" sz="1600" i="1" dirty="0" smtClean="0">
                <a:solidFill>
                  <a:srgbClr val="0070C0"/>
                </a:solidFill>
              </a:rPr>
              <a:t>true</a:t>
            </a:r>
            <a:r>
              <a:rPr lang="en-US" sz="1600" dirty="0" smtClean="0"/>
              <a:t> </a:t>
            </a:r>
            <a:r>
              <a:rPr lang="en-US" sz="1600" dirty="0" smtClean="0">
                <a:solidFill>
                  <a:schemeClr val="tx1"/>
                </a:solidFill>
              </a:rPr>
              <a:t>causes the computer to wait until the angle of the servo reaches angle</a:t>
            </a:r>
            <a:br>
              <a:rPr lang="en-US" sz="1600" dirty="0" smtClean="0">
                <a:solidFill>
                  <a:schemeClr val="tx1"/>
                </a:solidFill>
              </a:rPr>
            </a:br>
            <a:r>
              <a:rPr lang="en-US" sz="1600" dirty="0" smtClean="0"/>
              <a:t>           </a:t>
            </a:r>
            <a:r>
              <a:rPr lang="en-US" sz="1600" i="1" dirty="0" smtClean="0">
                <a:solidFill>
                  <a:srgbClr val="0070C0"/>
                </a:solidFill>
              </a:rPr>
              <a:t>false </a:t>
            </a:r>
            <a:r>
              <a:rPr lang="en-US" sz="1600" dirty="0" smtClean="0">
                <a:solidFill>
                  <a:schemeClr val="tx1"/>
                </a:solidFill>
              </a:rPr>
              <a:t>allows the program to continue while the servo rotates to </a:t>
            </a:r>
            <a:r>
              <a:rPr lang="en-US" sz="1600" i="1" dirty="0" smtClean="0">
                <a:solidFill>
                  <a:schemeClr val="accent1"/>
                </a:solidFill>
              </a:rPr>
              <a:t>angle</a:t>
            </a:r>
          </a:p>
          <a:p>
            <a:pPr lvl="1"/>
            <a:endParaRPr lang="en-US" sz="1600" dirty="0" smtClean="0">
              <a:solidFill>
                <a:srgbClr val="0070C0"/>
              </a:solidFill>
            </a:endParaRPr>
          </a:p>
          <a:p>
            <a:r>
              <a:rPr lang="en-US" sz="2000" dirty="0" smtClean="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LEFT_LEG_PIN = 4</a:t>
            </a:r>
            <a:r>
              <a:rPr lang="en-US" sz="1800" dirty="0" smtClean="0">
                <a:solidFill>
                  <a:srgbClr val="0070C0"/>
                </a:solidFill>
              </a:rPr>
              <a:t>;</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SLOW_SPEED = 20; </a:t>
            </a:r>
            <a:endParaRPr lang="en-US" sz="1800" dirty="0" smtClean="0">
              <a:solidFill>
                <a:srgbClr val="0070C0"/>
              </a:solidFill>
            </a:endParaRPr>
          </a:p>
          <a:p>
            <a:pPr marL="457200" lvl="1" indent="0">
              <a:buNone/>
            </a:pPr>
            <a:r>
              <a:rPr lang="en-US" sz="1800" dirty="0" err="1" smtClean="0">
                <a:solidFill>
                  <a:srgbClr val="0070C0"/>
                </a:solidFill>
              </a:rPr>
              <a:t>const</a:t>
            </a:r>
            <a:r>
              <a:rPr lang="en-US" sz="1800" dirty="0" smtClean="0">
                <a:solidFill>
                  <a:srgbClr val="0070C0"/>
                </a:solidFill>
              </a:rPr>
              <a:t> </a:t>
            </a:r>
            <a:r>
              <a:rPr lang="en-US" sz="1800" dirty="0" err="1">
                <a:solidFill>
                  <a:srgbClr val="0070C0"/>
                </a:solidFill>
              </a:rPr>
              <a:t>int</a:t>
            </a:r>
            <a:r>
              <a:rPr lang="en-US" sz="1800" dirty="0">
                <a:solidFill>
                  <a:srgbClr val="0070C0"/>
                </a:solidFill>
              </a:rPr>
              <a:t> LEFT_LEG_UP = 160;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LEFT_LEG_TILT = 100;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LEFT_LEG_DOWN = 75;</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LEFT_LEG_EXTEND = 40</a:t>
            </a:r>
            <a:r>
              <a:rPr lang="en-US" sz="1800" dirty="0" smtClean="0">
                <a:solidFill>
                  <a:srgbClr val="0070C0"/>
                </a:solidFill>
              </a:rPr>
              <a:t>;</a:t>
            </a:r>
          </a:p>
          <a:p>
            <a:pPr marL="457200" lvl="1" indent="0">
              <a:buNone/>
            </a:pPr>
            <a:r>
              <a:rPr lang="en-US" sz="1800" dirty="0" err="1" smtClean="0">
                <a:solidFill>
                  <a:srgbClr val="0070C0"/>
                </a:solidFill>
              </a:rPr>
              <a:t>VarSpeedServo</a:t>
            </a:r>
            <a:r>
              <a:rPr lang="en-US" sz="1800" dirty="0" smtClean="0">
                <a:solidFill>
                  <a:srgbClr val="0070C0"/>
                </a:solidFill>
              </a:rPr>
              <a:t> </a:t>
            </a:r>
            <a:r>
              <a:rPr lang="en-US" sz="1800" dirty="0" err="1" smtClean="0">
                <a:solidFill>
                  <a:srgbClr val="0070C0"/>
                </a:solidFill>
              </a:rPr>
              <a:t>leftLeg</a:t>
            </a:r>
            <a:r>
              <a:rPr lang="en-US" sz="1800" dirty="0" smtClean="0">
                <a:solidFill>
                  <a:srgbClr val="0070C0"/>
                </a:solidFill>
              </a:rPr>
              <a:t>; //definition</a:t>
            </a:r>
          </a:p>
          <a:p>
            <a:pPr marL="457200" lvl="1" indent="0">
              <a:buNone/>
            </a:pPr>
            <a:r>
              <a:rPr lang="en-US" sz="1800" dirty="0" smtClean="0">
                <a:solidFill>
                  <a:srgbClr val="0070C0"/>
                </a:solidFill>
              </a:rPr>
              <a:t>.</a:t>
            </a:r>
          </a:p>
          <a:p>
            <a:pPr marL="457200" lvl="1" indent="0">
              <a:buNone/>
            </a:pPr>
            <a:r>
              <a:rPr lang="en-US" sz="1800" dirty="0" err="1" smtClean="0">
                <a:solidFill>
                  <a:srgbClr val="0070C0"/>
                </a:solidFill>
              </a:rPr>
              <a:t>leftLeg.attach</a:t>
            </a:r>
            <a:r>
              <a:rPr lang="en-US" sz="1800" dirty="0" smtClean="0">
                <a:solidFill>
                  <a:srgbClr val="0070C0"/>
                </a:solidFill>
              </a:rPr>
              <a:t>(LEFT_LEG_PIN</a:t>
            </a:r>
            <a:r>
              <a:rPr lang="en-US" sz="1800" dirty="0">
                <a:solidFill>
                  <a:srgbClr val="0070C0"/>
                </a:solidFill>
              </a:rPr>
              <a:t>);</a:t>
            </a:r>
          </a:p>
          <a:p>
            <a:pPr marL="457200" lvl="1" indent="0">
              <a:buNone/>
            </a:pPr>
            <a:r>
              <a:rPr lang="en-US" sz="1800" dirty="0" err="1" smtClean="0">
                <a:solidFill>
                  <a:srgbClr val="0070C0"/>
                </a:solidFill>
              </a:rPr>
              <a:t>leftWheel.write</a:t>
            </a:r>
            <a:r>
              <a:rPr lang="en-US" sz="1800" dirty="0" smtClean="0">
                <a:solidFill>
                  <a:srgbClr val="0070C0"/>
                </a:solidFill>
              </a:rPr>
              <a:t>(LEFT_LEG_DOWN, SLOW_SPEED, true);</a:t>
            </a:r>
          </a:p>
          <a:p>
            <a:pPr marL="457200" lvl="1" indent="0">
              <a:buNone/>
            </a:pPr>
            <a:r>
              <a:rPr lang="en-US" sz="1800" dirty="0" smtClean="0">
                <a:solidFill>
                  <a:srgbClr val="0070C0"/>
                </a:solidFill>
              </a:rPr>
              <a:t>Delay(2000);</a:t>
            </a:r>
          </a:p>
          <a:p>
            <a:pPr marL="457200" lvl="1" indent="0">
              <a:buNone/>
            </a:pPr>
            <a:r>
              <a:rPr lang="en-US" sz="1800" dirty="0" err="1" smtClean="0">
                <a:solidFill>
                  <a:srgbClr val="0070C0"/>
                </a:solidFill>
              </a:rPr>
              <a:t>leftWheel.write</a:t>
            </a:r>
            <a:r>
              <a:rPr lang="en-US" sz="1800" dirty="0" smtClean="0">
                <a:solidFill>
                  <a:srgbClr val="0070C0"/>
                </a:solidFill>
              </a:rPr>
              <a:t>(LEFT_LEG_UP, SLOW_SPEED, true);</a:t>
            </a:r>
          </a:p>
          <a:p>
            <a:pPr marL="457200" lvl="1" indent="0">
              <a:buNone/>
            </a:pPr>
            <a:r>
              <a:rPr lang="en-US" sz="1800" dirty="0" err="1" smtClean="0">
                <a:solidFill>
                  <a:srgbClr val="0070C0"/>
                </a:solidFill>
              </a:rPr>
              <a:t>leftWheel.detach</a:t>
            </a:r>
            <a:r>
              <a:rPr lang="en-US" sz="1800" dirty="0" smtClean="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smtClean="0">
              <a:solidFill>
                <a:srgbClr val="0070C0"/>
              </a:solidFill>
            </a:endParaRPr>
          </a:p>
        </p:txBody>
      </p:sp>
      <p:sp>
        <p:nvSpPr>
          <p:cNvPr id="5" name="TextBox 4"/>
          <p:cNvSpPr txBox="1"/>
          <p:nvPr/>
        </p:nvSpPr>
        <p:spPr>
          <a:xfrm>
            <a:off x="6276821" y="3544805"/>
            <a:ext cx="2264787" cy="369332"/>
          </a:xfrm>
          <a:prstGeom prst="rect">
            <a:avLst/>
          </a:prstGeom>
          <a:noFill/>
        </p:spPr>
        <p:txBody>
          <a:bodyPr wrap="none" rtlCol="0">
            <a:spAutoFit/>
          </a:bodyPr>
          <a:lstStyle/>
          <a:p>
            <a:r>
              <a:rPr lang="en-US" dirty="0" smtClean="0"/>
              <a:t>SG90 angle Parameter</a:t>
            </a:r>
            <a:endParaRPr lang="en-US" dirty="0"/>
          </a:p>
        </p:txBody>
      </p:sp>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rved Right Arrow 8"/>
          <p:cNvSpPr/>
          <p:nvPr/>
        </p:nvSpPr>
        <p:spPr>
          <a:xfrm rot="16200000">
            <a:off x="7045038" y="3806764"/>
            <a:ext cx="731520" cy="1988015"/>
          </a:xfrm>
          <a:prstGeom prst="curvedRightArrow">
            <a:avLst>
              <a:gd name="adj1" fmla="val 25000"/>
              <a:gd name="adj2" fmla="val 50000"/>
              <a:gd name="adj3" fmla="val 22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8305800" y="4628303"/>
            <a:ext cx="668260" cy="646331"/>
          </a:xfrm>
          <a:prstGeom prst="rect">
            <a:avLst/>
          </a:prstGeom>
          <a:noFill/>
          <a:ln>
            <a:solidFill>
              <a:schemeClr val="tx1"/>
            </a:solidFill>
          </a:ln>
        </p:spPr>
        <p:txBody>
          <a:bodyPr wrap="none" rtlCol="0">
            <a:spAutoFit/>
          </a:bodyPr>
          <a:lstStyle/>
          <a:p>
            <a:pPr algn="ctr"/>
            <a:r>
              <a:rPr lang="en-US" dirty="0" smtClean="0"/>
              <a:t>180</a:t>
            </a:r>
            <a:endParaRPr lang="en-US" dirty="0"/>
          </a:p>
          <a:p>
            <a:pPr algn="ctr"/>
            <a:r>
              <a:rPr lang="en-US" dirty="0" smtClean="0"/>
              <a:t>Right</a:t>
            </a:r>
          </a:p>
        </p:txBody>
      </p:sp>
      <p:sp>
        <p:nvSpPr>
          <p:cNvPr id="12" name="Oval 11"/>
          <p:cNvSpPr/>
          <p:nvPr/>
        </p:nvSpPr>
        <p:spPr>
          <a:xfrm rot="19158687">
            <a:off x="6802071" y="4297931"/>
            <a:ext cx="9684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xmlns="" id="{3E39583F-8D29-48F3-A75D-E8CBF806FB29}"/>
              </a:ext>
            </a:extLst>
          </p:cNvPr>
          <p:cNvPicPr>
            <a:picLocks noChangeAspect="1"/>
          </p:cNvPicPr>
          <p:nvPr/>
        </p:nvPicPr>
        <p:blipFill>
          <a:blip r:embed="rId2"/>
          <a:stretch>
            <a:fillRect/>
          </a:stretch>
        </p:blipFill>
        <p:spPr>
          <a:xfrm>
            <a:off x="6276163" y="1143000"/>
            <a:ext cx="2111363" cy="2190849"/>
          </a:xfrm>
          <a:prstGeom prst="rect">
            <a:avLst/>
          </a:prstGeom>
        </p:spPr>
      </p:pic>
      <p:sp>
        <p:nvSpPr>
          <p:cNvPr id="16" name="TextBox 15"/>
          <p:cNvSpPr txBox="1"/>
          <p:nvPr/>
        </p:nvSpPr>
        <p:spPr>
          <a:xfrm>
            <a:off x="5791200" y="4549312"/>
            <a:ext cx="543289" cy="646331"/>
          </a:xfrm>
          <a:prstGeom prst="rect">
            <a:avLst/>
          </a:prstGeom>
          <a:noFill/>
          <a:ln>
            <a:solidFill>
              <a:schemeClr val="tx1"/>
            </a:solidFill>
          </a:ln>
        </p:spPr>
        <p:txBody>
          <a:bodyPr wrap="none" rtlCol="0">
            <a:spAutoFit/>
          </a:bodyPr>
          <a:lstStyle/>
          <a:p>
            <a:pPr algn="ctr"/>
            <a:r>
              <a:rPr lang="en-US" dirty="0" smtClean="0"/>
              <a:t>0   </a:t>
            </a:r>
          </a:p>
          <a:p>
            <a:pPr algn="ctr"/>
            <a:r>
              <a:rPr lang="en-US" dirty="0" smtClean="0"/>
              <a:t>Left</a:t>
            </a:r>
          </a:p>
        </p:txBody>
      </p:sp>
      <p:sp>
        <p:nvSpPr>
          <p:cNvPr id="17" name="TextBox 16"/>
          <p:cNvSpPr txBox="1"/>
          <p:nvPr/>
        </p:nvSpPr>
        <p:spPr>
          <a:xfrm>
            <a:off x="6920582" y="5274634"/>
            <a:ext cx="846707" cy="646331"/>
          </a:xfrm>
          <a:prstGeom prst="rect">
            <a:avLst/>
          </a:prstGeom>
          <a:noFill/>
          <a:ln>
            <a:solidFill>
              <a:schemeClr val="tx1"/>
            </a:solidFill>
          </a:ln>
        </p:spPr>
        <p:txBody>
          <a:bodyPr wrap="none" rtlCol="0">
            <a:spAutoFit/>
          </a:bodyPr>
          <a:lstStyle/>
          <a:p>
            <a:pPr algn="ctr"/>
            <a:r>
              <a:rPr lang="en-US" dirty="0" smtClean="0"/>
              <a:t>90 </a:t>
            </a:r>
          </a:p>
          <a:p>
            <a:pPr algn="ctr"/>
            <a:r>
              <a:rPr lang="en-US" dirty="0" smtClean="0"/>
              <a:t>Middle</a:t>
            </a:r>
          </a:p>
        </p:txBody>
      </p:sp>
    </p:spTree>
    <p:extLst>
      <p:ext uri="{BB962C8B-B14F-4D97-AF65-F5344CB8AC3E}">
        <p14:creationId xmlns:p14="http://schemas.microsoft.com/office/powerpoint/2010/main" val="35515193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lstStyle/>
          <a:p>
            <a:pPr algn="l"/>
            <a:r>
              <a:rPr lang="en-US" dirty="0"/>
              <a:t>A</a:t>
            </a:r>
            <a:r>
              <a:rPr lang="en-US" dirty="0" smtClean="0"/>
              <a:t>dd the Motors</a:t>
            </a:r>
            <a:endParaRPr lang="en-US" dirty="0"/>
          </a:p>
        </p:txBody>
      </p:sp>
      <p:pic>
        <p:nvPicPr>
          <p:cNvPr id="4098" name="Picture 2" descr="C:\Users\Mark\AppData\Local\Temp\7zE0F452789\IMG_0007.HEIC"/>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807" t="15227" r="15590" b="16770"/>
          <a:stretch/>
        </p:blipFill>
        <p:spPr bwMode="auto">
          <a:xfrm>
            <a:off x="3962400" y="533400"/>
            <a:ext cx="4708849" cy="2979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752600"/>
            <a:ext cx="3492046" cy="3693319"/>
          </a:xfrm>
          <a:prstGeom prst="rect">
            <a:avLst/>
          </a:prstGeom>
          <a:noFill/>
        </p:spPr>
        <p:txBody>
          <a:bodyPr wrap="none" rtlCol="0">
            <a:spAutoFit/>
          </a:bodyPr>
          <a:lstStyle/>
          <a:p>
            <a:pPr marL="285750" indent="-285750">
              <a:buFont typeface="Arial" panose="020B0604020202020204" pitchFamily="34" charset="0"/>
              <a:buChar char="•"/>
            </a:pPr>
            <a:r>
              <a:rPr lang="en-US" dirty="0" smtClean="0"/>
              <a:t>Add the Servo motors</a:t>
            </a:r>
          </a:p>
          <a:p>
            <a:pPr marL="285750" indent="-285750">
              <a:buFont typeface="Arial" panose="020B0604020202020204" pitchFamily="34" charset="0"/>
              <a:buChar char="•"/>
            </a:pPr>
            <a:r>
              <a:rPr lang="en-US" dirty="0"/>
              <a:t>FS90R Servos (360)</a:t>
            </a:r>
          </a:p>
          <a:p>
            <a:pPr marL="742950" lvl="1" indent="-285750">
              <a:buFont typeface="Arial" panose="020B0604020202020204" pitchFamily="34" charset="0"/>
              <a:buChar char="•"/>
            </a:pPr>
            <a:r>
              <a:rPr lang="en-US" dirty="0" smtClean="0"/>
              <a:t>Servo Pin 2</a:t>
            </a:r>
          </a:p>
          <a:p>
            <a:pPr marL="742950" lvl="1" indent="-285750">
              <a:buFont typeface="Arial" panose="020B0604020202020204" pitchFamily="34" charset="0"/>
              <a:buChar char="•"/>
            </a:pPr>
            <a:r>
              <a:rPr lang="en-US" dirty="0" smtClean="0"/>
              <a:t>Servo Pin 3</a:t>
            </a:r>
          </a:p>
          <a:p>
            <a:pPr marL="285750" indent="-285750">
              <a:buFont typeface="Arial" panose="020B0604020202020204" pitchFamily="34" charset="0"/>
              <a:buChar char="•"/>
            </a:pPr>
            <a:r>
              <a:rPr lang="en-US" dirty="0"/>
              <a:t>SG90 Servos (</a:t>
            </a:r>
            <a:r>
              <a:rPr lang="en-US" dirty="0" smtClean="0"/>
              <a:t>180)</a:t>
            </a:r>
            <a:endParaRPr lang="en-US" dirty="0" smtClean="0"/>
          </a:p>
          <a:p>
            <a:pPr marL="742950" lvl="1" indent="-285750">
              <a:buFont typeface="Arial" panose="020B0604020202020204" pitchFamily="34" charset="0"/>
              <a:buChar char="•"/>
            </a:pPr>
            <a:r>
              <a:rPr lang="en-US" dirty="0" smtClean="0"/>
              <a:t>Servo Pin 4</a:t>
            </a:r>
          </a:p>
          <a:p>
            <a:pPr marL="742950" lvl="1" indent="-285750">
              <a:buFont typeface="Arial" panose="020B0604020202020204" pitchFamily="34" charset="0"/>
              <a:buChar char="•"/>
            </a:pPr>
            <a:r>
              <a:rPr lang="en-US" dirty="0" smtClean="0"/>
              <a:t>Servo Pin 5</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Be careful to have the </a:t>
            </a:r>
          </a:p>
          <a:p>
            <a:r>
              <a:rPr lang="en-US" dirty="0" smtClean="0"/>
              <a:t>Yellow wire placed on the blue pins</a:t>
            </a:r>
            <a:br>
              <a:rPr lang="en-US" dirty="0" smtClean="0"/>
            </a:br>
            <a:r>
              <a:rPr lang="en-US" dirty="0" smtClean="0"/>
              <a:t>of the servo board. Don’t connect</a:t>
            </a:r>
            <a:br>
              <a:rPr lang="en-US" dirty="0" smtClean="0"/>
            </a:br>
            <a:r>
              <a:rPr lang="en-US" dirty="0" smtClean="0"/>
              <a:t>them to the blue pins!!! </a:t>
            </a:r>
            <a:br>
              <a:rPr lang="en-US" dirty="0" smtClean="0"/>
            </a:br>
            <a:r>
              <a:rPr lang="en-US" dirty="0" smtClean="0"/>
              <a:t>Bad things could happen! </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045" y="3599258"/>
            <a:ext cx="4715953" cy="272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0505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9" y="457200"/>
            <a:ext cx="8229600" cy="487362"/>
          </a:xfrm>
        </p:spPr>
        <p:txBody>
          <a:bodyPr>
            <a:noAutofit/>
          </a:bodyPr>
          <a:lstStyle/>
          <a:p>
            <a:r>
              <a:rPr lang="en-US" sz="3200" dirty="0" smtClean="0"/>
              <a:t>Definition Code for Servos</a:t>
            </a:r>
            <a:endParaRPr lang="en-US" sz="3200" dirty="0"/>
          </a:p>
        </p:txBody>
      </p:sp>
      <p:sp>
        <p:nvSpPr>
          <p:cNvPr id="3" name="Content Placeholder 2"/>
          <p:cNvSpPr>
            <a:spLocks noGrp="1"/>
          </p:cNvSpPr>
          <p:nvPr>
            <p:ph idx="1"/>
          </p:nvPr>
        </p:nvSpPr>
        <p:spPr>
          <a:xfrm>
            <a:off x="120789" y="1066800"/>
            <a:ext cx="8686800" cy="5638800"/>
          </a:xfrm>
        </p:spPr>
        <p:txBody>
          <a:bodyPr>
            <a:normAutofit fontScale="70000" lnSpcReduction="20000"/>
          </a:bodyPr>
          <a:lstStyle/>
          <a:p>
            <a:pPr marL="0" indent="0">
              <a:buNone/>
            </a:pPr>
            <a:r>
              <a:rPr lang="en-US" sz="1200" dirty="0" smtClean="0">
                <a:solidFill>
                  <a:schemeClr val="bg1">
                    <a:lumMod val="50000"/>
                  </a:schemeClr>
                </a:solidFill>
              </a:rPr>
              <a:t>#</a:t>
            </a:r>
            <a:r>
              <a:rPr lang="en-US" sz="1200" dirty="0">
                <a:solidFill>
                  <a:schemeClr val="bg1">
                    <a:lumMod val="50000"/>
                  </a:schemeClr>
                </a:solidFill>
              </a:rPr>
              <a:t>include &lt;</a:t>
            </a:r>
            <a:r>
              <a:rPr lang="en-US" sz="1200" dirty="0" err="1">
                <a:solidFill>
                  <a:schemeClr val="bg1">
                    <a:lumMod val="50000"/>
                  </a:schemeClr>
                </a:solidFill>
              </a:rPr>
              <a:t>NewPing.h</a:t>
            </a:r>
            <a:r>
              <a:rPr lang="en-US" sz="1200" dirty="0">
                <a:solidFill>
                  <a:schemeClr val="bg1">
                    <a:lumMod val="50000"/>
                  </a:schemeClr>
                </a:solidFill>
              </a:rPr>
              <a:t>&gt;</a:t>
            </a:r>
          </a:p>
          <a:p>
            <a:pPr marL="0" indent="0">
              <a:buNone/>
            </a:pPr>
            <a:r>
              <a:rPr lang="en-US" sz="1200" dirty="0"/>
              <a:t>#include &lt;</a:t>
            </a:r>
            <a:r>
              <a:rPr lang="en-US" sz="1200" dirty="0" err="1"/>
              <a:t>VarSpeedServo.h</a:t>
            </a:r>
            <a:r>
              <a:rPr lang="en-US" sz="1200" dirty="0"/>
              <a:t>&gt;</a:t>
            </a:r>
          </a:p>
          <a:p>
            <a:pPr marL="0" indent="0">
              <a:buNone/>
            </a:pPr>
            <a:endParaRPr lang="en-US" sz="1200" dirty="0" smtClean="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SONIC_TRIGGER_PIN = 8;  // Arduino pin tied to trigger pin on the ultrasonic sensor.</a:t>
            </a:r>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SONIC_ECHO_PIN = 9;     // Arduino pin tied to echo pin on the ultrasonic sensor.</a:t>
            </a:r>
          </a:p>
          <a:p>
            <a:pPr marL="0" indent="0">
              <a:buNone/>
            </a:pPr>
            <a:endParaRPr lang="en-US" sz="1200" dirty="0"/>
          </a:p>
          <a:p>
            <a:pPr marL="0" indent="0">
              <a:buNone/>
            </a:pPr>
            <a:r>
              <a:rPr lang="en-US" sz="1200" dirty="0" err="1" smtClean="0"/>
              <a:t>const</a:t>
            </a:r>
            <a:r>
              <a:rPr lang="en-US" sz="1200" dirty="0" smtClean="0"/>
              <a:t> </a:t>
            </a:r>
            <a:r>
              <a:rPr lang="en-US" sz="1200" dirty="0" err="1"/>
              <a:t>int</a:t>
            </a:r>
            <a:r>
              <a:rPr lang="en-US" sz="1200" dirty="0"/>
              <a:t> LEFT_FOOT_PIN = 2;  //Arduino PIN connection</a:t>
            </a:r>
          </a:p>
          <a:p>
            <a:pPr marL="0" indent="0">
              <a:buNone/>
            </a:pPr>
            <a:r>
              <a:rPr lang="en-US" sz="1200" dirty="0" err="1"/>
              <a:t>const</a:t>
            </a:r>
            <a:r>
              <a:rPr lang="en-US" sz="1200" dirty="0"/>
              <a:t> </a:t>
            </a:r>
            <a:r>
              <a:rPr lang="en-US" sz="1200" dirty="0" err="1"/>
              <a:t>int</a:t>
            </a:r>
            <a:r>
              <a:rPr lang="en-US" sz="1200" dirty="0"/>
              <a:t> RIGHT_FOOT_PIN = 3;</a:t>
            </a:r>
          </a:p>
          <a:p>
            <a:pPr marL="0" indent="0">
              <a:buNone/>
            </a:pPr>
            <a:r>
              <a:rPr lang="en-US" sz="1200" dirty="0" err="1"/>
              <a:t>const</a:t>
            </a:r>
            <a:r>
              <a:rPr lang="en-US" sz="1200" dirty="0"/>
              <a:t> </a:t>
            </a:r>
            <a:r>
              <a:rPr lang="en-US" sz="1200" dirty="0" err="1"/>
              <a:t>int</a:t>
            </a:r>
            <a:r>
              <a:rPr lang="en-US" sz="1200" dirty="0"/>
              <a:t> LEFT_LEG_PIN = 4;</a:t>
            </a:r>
          </a:p>
          <a:p>
            <a:pPr marL="0" indent="0">
              <a:buNone/>
            </a:pPr>
            <a:r>
              <a:rPr lang="en-US" sz="1200" dirty="0" err="1"/>
              <a:t>const</a:t>
            </a:r>
            <a:r>
              <a:rPr lang="en-US" sz="1200" dirty="0"/>
              <a:t> </a:t>
            </a:r>
            <a:r>
              <a:rPr lang="en-US" sz="1200" dirty="0" err="1"/>
              <a:t>int</a:t>
            </a:r>
            <a:r>
              <a:rPr lang="en-US" sz="1200" dirty="0"/>
              <a:t> RIGHT_LEG_PIN = 5</a:t>
            </a:r>
            <a:r>
              <a:rPr lang="en-US" sz="1200" dirty="0" smtClean="0"/>
              <a:t>;</a:t>
            </a:r>
          </a:p>
          <a:p>
            <a:pPr marL="0" indent="0">
              <a:buNone/>
            </a:pPr>
            <a:endParaRPr lang="en-US" sz="1200" dirty="0"/>
          </a:p>
          <a:p>
            <a:pPr marL="0" indent="0">
              <a:buNone/>
            </a:pPr>
            <a:r>
              <a:rPr lang="en-US" sz="1200" dirty="0" err="1" smtClean="0">
                <a:solidFill>
                  <a:schemeClr val="bg1">
                    <a:lumMod val="50000"/>
                  </a:schemeClr>
                </a:solidFill>
              </a:rPr>
              <a:t>const</a:t>
            </a:r>
            <a:r>
              <a:rPr lang="en-US" sz="1200" dirty="0" smtClean="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MAX_DISTANCE = 200;       // Maximum distance we want to ping for (in centimeters). Maximum sensor distance is rated at 400-500cm</a:t>
            </a:r>
            <a:r>
              <a:rPr lang="en-US" sz="1200" dirty="0"/>
              <a:t>.</a:t>
            </a:r>
          </a:p>
          <a:p>
            <a:pPr marL="0" indent="0">
              <a:buNone/>
            </a:pPr>
            <a:r>
              <a:rPr lang="en-US" sz="1200" dirty="0" err="1"/>
              <a:t>const</a:t>
            </a:r>
            <a:r>
              <a:rPr lang="en-US" sz="1200" dirty="0"/>
              <a:t> </a:t>
            </a:r>
            <a:r>
              <a:rPr lang="en-US" sz="1200" dirty="0" err="1"/>
              <a:t>int</a:t>
            </a:r>
            <a:r>
              <a:rPr lang="en-US" sz="1200" dirty="0"/>
              <a:t> COLLISION_DISTANCE = 40;  // in centimeters</a:t>
            </a:r>
          </a:p>
          <a:p>
            <a:pPr marL="0" indent="0">
              <a:buNone/>
            </a:pPr>
            <a:r>
              <a:rPr lang="en-US" sz="1200" dirty="0" err="1"/>
              <a:t>const</a:t>
            </a:r>
            <a:r>
              <a:rPr lang="en-US" sz="1200" dirty="0"/>
              <a:t> </a:t>
            </a:r>
            <a:r>
              <a:rPr lang="en-US" sz="1200" dirty="0" err="1"/>
              <a:t>int</a:t>
            </a:r>
            <a:r>
              <a:rPr lang="en-US" sz="1200" dirty="0"/>
              <a:t> SHUTDOWN_TIMER = 10000;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NA = 50;  //Not </a:t>
            </a:r>
            <a:r>
              <a:rPr lang="en-US" sz="1200" dirty="0" err="1"/>
              <a:t>Apllicable</a:t>
            </a:r>
            <a:endParaRPr lang="en-US" sz="1200" dirty="0"/>
          </a:p>
          <a:p>
            <a:pPr marL="0" indent="0">
              <a:buNone/>
            </a:pPr>
            <a:r>
              <a:rPr lang="en-US" sz="1200" dirty="0" err="1"/>
              <a:t>const</a:t>
            </a:r>
            <a:r>
              <a:rPr lang="en-US" sz="1200" dirty="0"/>
              <a:t> </a:t>
            </a:r>
            <a:r>
              <a:rPr lang="en-US" sz="1200" dirty="0" err="1"/>
              <a:t>int</a:t>
            </a:r>
            <a:r>
              <a:rPr lang="en-US" sz="1200" dirty="0"/>
              <a:t> SLOW_SPEED = 20;</a:t>
            </a:r>
          </a:p>
          <a:p>
            <a:pPr marL="0" indent="0">
              <a:buNone/>
            </a:pPr>
            <a:r>
              <a:rPr lang="en-US" sz="1200" dirty="0" err="1"/>
              <a:t>const</a:t>
            </a:r>
            <a:r>
              <a:rPr lang="en-US" sz="1200" dirty="0"/>
              <a:t> </a:t>
            </a:r>
            <a:r>
              <a:rPr lang="en-US" sz="1200" dirty="0" err="1"/>
              <a:t>int</a:t>
            </a:r>
            <a:r>
              <a:rPr lang="en-US" sz="1200" dirty="0"/>
              <a:t> MED_SPEED = 40;</a:t>
            </a:r>
          </a:p>
          <a:p>
            <a:pPr marL="0" indent="0">
              <a:buNone/>
            </a:pPr>
            <a:r>
              <a:rPr lang="en-US" sz="1200" dirty="0" err="1"/>
              <a:t>const</a:t>
            </a:r>
            <a:r>
              <a:rPr lang="en-US" sz="1200" dirty="0"/>
              <a:t> </a:t>
            </a:r>
            <a:r>
              <a:rPr lang="en-US" sz="1200" dirty="0" err="1"/>
              <a:t>int</a:t>
            </a:r>
            <a:r>
              <a:rPr lang="en-US" sz="1200" dirty="0"/>
              <a:t> FAST_SPEED = 200;</a:t>
            </a:r>
          </a:p>
          <a:p>
            <a:pPr marL="0" indent="0">
              <a:buNone/>
            </a:pPr>
            <a:endParaRPr lang="en-US" sz="1200" dirty="0" smtClean="0"/>
          </a:p>
          <a:p>
            <a:pPr marL="0" indent="0">
              <a:buNone/>
            </a:pPr>
            <a:r>
              <a:rPr lang="en-US" sz="1200" dirty="0" smtClean="0"/>
              <a:t>//defined for FS90R Servos</a:t>
            </a:r>
            <a:endParaRPr lang="en-US" sz="1200" dirty="0"/>
          </a:p>
          <a:p>
            <a:pPr marL="0" indent="0">
              <a:buNone/>
            </a:pPr>
            <a:r>
              <a:rPr lang="en-US" sz="1200" dirty="0" err="1"/>
              <a:t>const</a:t>
            </a:r>
            <a:r>
              <a:rPr lang="en-US" sz="1200" dirty="0"/>
              <a:t> </a:t>
            </a:r>
            <a:r>
              <a:rPr lang="en-US" sz="1200" dirty="0" err="1"/>
              <a:t>int</a:t>
            </a:r>
            <a:r>
              <a:rPr lang="en-US" sz="1200" dirty="0"/>
              <a:t> LEFT_WHEEL_FORWARD = 100;</a:t>
            </a:r>
          </a:p>
          <a:p>
            <a:pPr marL="0" indent="0">
              <a:buNone/>
            </a:pPr>
            <a:r>
              <a:rPr lang="en-US" sz="1200" dirty="0" err="1"/>
              <a:t>const</a:t>
            </a:r>
            <a:r>
              <a:rPr lang="en-US" sz="1200" dirty="0"/>
              <a:t> </a:t>
            </a:r>
            <a:r>
              <a:rPr lang="en-US" sz="1200" dirty="0" err="1"/>
              <a:t>int</a:t>
            </a:r>
            <a:r>
              <a:rPr lang="en-US" sz="1200" dirty="0"/>
              <a:t> LEFT_WHEEL_STOP = 89;</a:t>
            </a:r>
          </a:p>
          <a:p>
            <a:pPr marL="0" indent="0">
              <a:buNone/>
            </a:pPr>
            <a:r>
              <a:rPr lang="en-US" sz="1200" dirty="0" err="1"/>
              <a:t>const</a:t>
            </a:r>
            <a:r>
              <a:rPr lang="en-US" sz="1200" dirty="0"/>
              <a:t> </a:t>
            </a:r>
            <a:r>
              <a:rPr lang="en-US" sz="1200" dirty="0" err="1"/>
              <a:t>int</a:t>
            </a:r>
            <a:r>
              <a:rPr lang="en-US" sz="1200" dirty="0"/>
              <a:t> LEFT_WHEEL_BACKWARD = 80</a:t>
            </a:r>
            <a:r>
              <a:rPr lang="en-US" sz="1200" dirty="0" smtClean="0"/>
              <a:t>;</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RIGHT_WHEEL_FORWARD = 80;</a:t>
            </a:r>
          </a:p>
          <a:p>
            <a:pPr marL="0" indent="0">
              <a:buNone/>
            </a:pPr>
            <a:r>
              <a:rPr lang="en-US" sz="1200" dirty="0" err="1"/>
              <a:t>const</a:t>
            </a:r>
            <a:r>
              <a:rPr lang="en-US" sz="1200" dirty="0"/>
              <a:t> </a:t>
            </a:r>
            <a:r>
              <a:rPr lang="en-US" sz="1200" dirty="0" err="1"/>
              <a:t>int</a:t>
            </a:r>
            <a:r>
              <a:rPr lang="en-US" sz="1200" dirty="0"/>
              <a:t> RIGHT_WHEEL_STOP = 90;</a:t>
            </a:r>
          </a:p>
          <a:p>
            <a:pPr marL="0" indent="0">
              <a:buNone/>
            </a:pPr>
            <a:r>
              <a:rPr lang="en-US" sz="1200" dirty="0" err="1"/>
              <a:t>const</a:t>
            </a:r>
            <a:r>
              <a:rPr lang="en-US" sz="1200" dirty="0"/>
              <a:t> </a:t>
            </a:r>
            <a:r>
              <a:rPr lang="en-US" sz="1200" dirty="0" err="1"/>
              <a:t>int</a:t>
            </a:r>
            <a:r>
              <a:rPr lang="en-US" sz="1200" dirty="0"/>
              <a:t> RIGHT_WHEEL_BACKWARD = 100;</a:t>
            </a:r>
          </a:p>
          <a:p>
            <a:pPr marL="0" indent="0">
              <a:buNone/>
            </a:pPr>
            <a:endParaRPr lang="en-US" sz="1200" dirty="0" smtClean="0"/>
          </a:p>
          <a:p>
            <a:pPr marL="0" indent="0">
              <a:buNone/>
            </a:pPr>
            <a:r>
              <a:rPr lang="en-US" sz="1200" dirty="0" smtClean="0"/>
              <a:t>// angle for SG90 Servos </a:t>
            </a:r>
            <a:endParaRPr lang="en-US" sz="1200" dirty="0"/>
          </a:p>
          <a:p>
            <a:pPr marL="0" indent="0">
              <a:buNone/>
            </a:pPr>
            <a:r>
              <a:rPr lang="en-US" sz="1200" dirty="0" err="1"/>
              <a:t>const</a:t>
            </a:r>
            <a:r>
              <a:rPr lang="en-US" sz="1200" dirty="0"/>
              <a:t> </a:t>
            </a:r>
            <a:r>
              <a:rPr lang="en-US" sz="1200" dirty="0" err="1"/>
              <a:t>int</a:t>
            </a:r>
            <a:r>
              <a:rPr lang="en-US" sz="1200" dirty="0"/>
              <a:t> RIGHT_LEG_UP = 10;</a:t>
            </a:r>
          </a:p>
          <a:p>
            <a:pPr marL="0" indent="0">
              <a:buNone/>
            </a:pPr>
            <a:r>
              <a:rPr lang="en-US" sz="1200" dirty="0" err="1"/>
              <a:t>const</a:t>
            </a:r>
            <a:r>
              <a:rPr lang="en-US" sz="1200" dirty="0"/>
              <a:t> </a:t>
            </a:r>
            <a:r>
              <a:rPr lang="en-US" sz="1200" dirty="0" err="1"/>
              <a:t>int</a:t>
            </a:r>
            <a:r>
              <a:rPr lang="en-US" sz="1200" dirty="0"/>
              <a:t> RIGHT_LEG_DOWN = 90;</a:t>
            </a:r>
          </a:p>
          <a:p>
            <a:pPr marL="0" indent="0">
              <a:buNone/>
            </a:pPr>
            <a:r>
              <a:rPr lang="en-US" sz="1200" dirty="0" err="1"/>
              <a:t>const</a:t>
            </a:r>
            <a:r>
              <a:rPr lang="en-US" sz="1200" dirty="0"/>
              <a:t> </a:t>
            </a:r>
            <a:r>
              <a:rPr lang="en-US" sz="1200" dirty="0" err="1"/>
              <a:t>int</a:t>
            </a:r>
            <a:r>
              <a:rPr lang="en-US" sz="1200" dirty="0"/>
              <a:t> LEFT_LEG_UP = 160;</a:t>
            </a:r>
          </a:p>
          <a:p>
            <a:pPr marL="0" indent="0">
              <a:buNone/>
            </a:pPr>
            <a:r>
              <a:rPr lang="en-US" sz="1200" dirty="0" err="1"/>
              <a:t>const</a:t>
            </a:r>
            <a:r>
              <a:rPr lang="en-US" sz="1200" dirty="0"/>
              <a:t> </a:t>
            </a:r>
            <a:r>
              <a:rPr lang="en-US" sz="1200" dirty="0" err="1"/>
              <a:t>int</a:t>
            </a:r>
            <a:r>
              <a:rPr lang="en-US" sz="1200" dirty="0"/>
              <a:t> LEFT_LEG_DOWN = 75;</a:t>
            </a:r>
          </a:p>
          <a:p>
            <a:pPr marL="0" indent="0">
              <a:buNone/>
            </a:pPr>
            <a:endParaRPr lang="en-US" sz="1200" dirty="0"/>
          </a:p>
          <a:p>
            <a:pPr marL="0" indent="0">
              <a:buNone/>
            </a:pPr>
            <a:r>
              <a:rPr lang="en-US" sz="1200" dirty="0" smtClean="0"/>
              <a:t>//Create objects for the sonar and servos</a:t>
            </a:r>
            <a:endParaRPr lang="en-US" sz="1200" dirty="0"/>
          </a:p>
          <a:p>
            <a:pPr marL="0" indent="0">
              <a:buNone/>
            </a:pPr>
            <a:r>
              <a:rPr lang="en-US" sz="1200" dirty="0" err="1">
                <a:solidFill>
                  <a:schemeClr val="bg1">
                    <a:lumMod val="50000"/>
                  </a:schemeClr>
                </a:solidFill>
              </a:rPr>
              <a:t>NewPing</a:t>
            </a:r>
            <a:r>
              <a:rPr lang="en-US" sz="1200" dirty="0">
                <a:solidFill>
                  <a:schemeClr val="bg1">
                    <a:lumMod val="50000"/>
                  </a:schemeClr>
                </a:solidFill>
              </a:rPr>
              <a:t> Sonar(SONIC_TRIGGER_PIN, SONIC_ECHO_PIN, MAX_DISTANCE);  // </a:t>
            </a:r>
            <a:r>
              <a:rPr lang="en-US" sz="1200" dirty="0" err="1">
                <a:solidFill>
                  <a:schemeClr val="bg1">
                    <a:lumMod val="50000"/>
                  </a:schemeClr>
                </a:solidFill>
              </a:rPr>
              <a:t>NewPing</a:t>
            </a:r>
            <a:r>
              <a:rPr lang="en-US" sz="1200" dirty="0">
                <a:solidFill>
                  <a:schemeClr val="bg1">
                    <a:lumMod val="50000"/>
                  </a:schemeClr>
                </a:solidFill>
              </a:rPr>
              <a:t> setup of pins and maximum distance.</a:t>
            </a:r>
          </a:p>
          <a:p>
            <a:pPr marL="0" indent="0">
              <a:buNone/>
            </a:pPr>
            <a:r>
              <a:rPr lang="en-US" sz="1200" dirty="0" err="1"/>
              <a:t>VarSpeedServo</a:t>
            </a:r>
            <a:r>
              <a:rPr lang="en-US" sz="1200" dirty="0"/>
              <a:t> </a:t>
            </a:r>
            <a:r>
              <a:rPr lang="en-US" sz="1200" dirty="0" err="1"/>
              <a:t>leftWheel</a:t>
            </a:r>
            <a:r>
              <a:rPr lang="en-US" sz="1200" dirty="0"/>
              <a:t>, </a:t>
            </a:r>
            <a:r>
              <a:rPr lang="en-US" sz="1200" dirty="0" err="1"/>
              <a:t>rightWheel</a:t>
            </a:r>
            <a:r>
              <a:rPr lang="en-US" sz="1200" dirty="0"/>
              <a:t>, </a:t>
            </a:r>
            <a:r>
              <a:rPr lang="en-US" sz="1200" dirty="0" err="1"/>
              <a:t>leftLeg</a:t>
            </a:r>
            <a:r>
              <a:rPr lang="en-US" sz="1200" dirty="0"/>
              <a:t>, </a:t>
            </a:r>
            <a:r>
              <a:rPr lang="en-US" sz="1200" dirty="0" err="1"/>
              <a:t>rightLeg</a:t>
            </a:r>
            <a:r>
              <a:rPr lang="en-US" sz="1200" dirty="0" smtClean="0"/>
              <a:t>; //define Servo Variables</a:t>
            </a:r>
            <a:endParaRPr lang="en-US" sz="1200" dirty="0"/>
          </a:p>
        </p:txBody>
      </p:sp>
      <p:sp>
        <p:nvSpPr>
          <p:cNvPr id="4" name="Rectangle 3"/>
          <p:cNvSpPr/>
          <p:nvPr/>
        </p:nvSpPr>
        <p:spPr>
          <a:xfrm>
            <a:off x="120789" y="1066800"/>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91399" y="1121618"/>
            <a:ext cx="1356853" cy="369332"/>
          </a:xfrm>
          <a:prstGeom prst="rect">
            <a:avLst/>
          </a:prstGeom>
          <a:noFill/>
        </p:spPr>
        <p:txBody>
          <a:bodyPr wrap="square" rtlCol="0">
            <a:spAutoFit/>
          </a:bodyPr>
          <a:lstStyle/>
          <a:p>
            <a:r>
              <a:rPr lang="en-US" i="1" dirty="0" smtClean="0">
                <a:solidFill>
                  <a:srgbClr val="002060"/>
                </a:solidFill>
              </a:rPr>
              <a:t>Definitions</a:t>
            </a:r>
            <a:endParaRPr lang="en-US" i="1" dirty="0">
              <a:solidFill>
                <a:srgbClr val="002060"/>
              </a:solidFill>
            </a:endParaRPr>
          </a:p>
        </p:txBody>
      </p:sp>
    </p:spTree>
    <p:extLst>
      <p:ext uri="{BB962C8B-B14F-4D97-AF65-F5344CB8AC3E}">
        <p14:creationId xmlns:p14="http://schemas.microsoft.com/office/powerpoint/2010/main" val="236061433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229600" cy="1066800"/>
          </a:xfrm>
        </p:spPr>
        <p:txBody>
          <a:bodyPr>
            <a:normAutofit/>
          </a:bodyPr>
          <a:lstStyle/>
          <a:p>
            <a:r>
              <a:rPr lang="en-US" dirty="0" smtClean="0"/>
              <a:t>Calibrating the SG90 </a:t>
            </a:r>
            <a:r>
              <a:rPr lang="en-US" dirty="0" err="1" smtClean="0"/>
              <a:t>Servors</a:t>
            </a:r>
            <a:r>
              <a:rPr lang="en-US" dirty="0" smtClean="0"/>
              <a:t> </a:t>
            </a:r>
            <a:endParaRPr lang="en-US" dirty="0"/>
          </a:p>
        </p:txBody>
      </p:sp>
      <p:sp>
        <p:nvSpPr>
          <p:cNvPr id="3" name="Content Placeholder 2"/>
          <p:cNvSpPr>
            <a:spLocks noGrp="1"/>
          </p:cNvSpPr>
          <p:nvPr>
            <p:ph idx="1"/>
          </p:nvPr>
        </p:nvSpPr>
        <p:spPr>
          <a:xfrm>
            <a:off x="152400" y="1447800"/>
            <a:ext cx="8229600" cy="4325112"/>
          </a:xfrm>
        </p:spPr>
        <p:txBody>
          <a:bodyPr>
            <a:normAutofit/>
          </a:bodyPr>
          <a:lstStyle/>
          <a:p>
            <a:r>
              <a:rPr lang="en-US" dirty="0" smtClean="0"/>
              <a:t>We need to set the SG90 Servo Orientation</a:t>
            </a:r>
          </a:p>
          <a:p>
            <a:pPr lvl="1"/>
            <a:r>
              <a:rPr lang="en-US" dirty="0" smtClean="0"/>
              <a:t>Set the right </a:t>
            </a:r>
            <a:r>
              <a:rPr lang="en-US" dirty="0" smtClean="0"/>
              <a:t>leg SG90 </a:t>
            </a:r>
            <a:r>
              <a:rPr lang="en-US" dirty="0" smtClean="0"/>
              <a:t>servo to 10 (degrees)</a:t>
            </a:r>
          </a:p>
          <a:p>
            <a:pPr lvl="1"/>
            <a:r>
              <a:rPr lang="en-US" dirty="0" smtClean="0"/>
              <a:t>Set the left </a:t>
            </a:r>
            <a:r>
              <a:rPr lang="en-US" dirty="0" smtClean="0"/>
              <a:t>leg SG90 </a:t>
            </a:r>
            <a:r>
              <a:rPr lang="en-US" dirty="0" smtClean="0"/>
              <a:t>servo to 160 (degrees)</a:t>
            </a:r>
          </a:p>
          <a:p>
            <a:pPr lvl="1"/>
            <a:r>
              <a:rPr lang="en-US" dirty="0" smtClean="0"/>
              <a:t>Load and Run the script to set the orientation</a:t>
            </a:r>
          </a:p>
          <a:p>
            <a:pPr lvl="2"/>
            <a:r>
              <a:rPr lang="en-US" dirty="0" smtClean="0">
                <a:hlinkClick r:id="rId2"/>
              </a:rPr>
              <a:t>GitHubhttps://github.com/martintrowland/Scooter/blob/main/Scooter_2_servos.ino</a:t>
            </a:r>
            <a:endParaRPr lang="en-US" dirty="0" smtClean="0"/>
          </a:p>
          <a:p>
            <a:pPr lvl="1"/>
            <a:r>
              <a:rPr lang="en-US" dirty="0" smtClean="0"/>
              <a:t>Lock the leg into this position by screwing the bracket into the servo with the legs in the up position.</a:t>
            </a:r>
            <a:endParaRPr lang="en-US" dirty="0"/>
          </a:p>
        </p:txBody>
      </p:sp>
    </p:spTree>
    <p:extLst>
      <p:ext uri="{BB962C8B-B14F-4D97-AF65-F5344CB8AC3E}">
        <p14:creationId xmlns:p14="http://schemas.microsoft.com/office/powerpoint/2010/main" val="9103246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7038"/>
            <a:ext cx="8229600" cy="487362"/>
          </a:xfrm>
        </p:spPr>
        <p:txBody>
          <a:bodyPr>
            <a:normAutofit fontScale="90000"/>
          </a:bodyPr>
          <a:lstStyle/>
          <a:p>
            <a:r>
              <a:rPr lang="en-US" dirty="0" smtClean="0"/>
              <a:t>Add </a:t>
            </a:r>
            <a:r>
              <a:rPr lang="en-US" dirty="0" err="1" smtClean="0"/>
              <a:t>testLegs</a:t>
            </a:r>
            <a:r>
              <a:rPr lang="en-US" dirty="0" smtClean="0"/>
              <a:t>() </a:t>
            </a:r>
            <a:r>
              <a:rPr lang="en-US" dirty="0" smtClean="0"/>
              <a:t>Routine</a:t>
            </a:r>
            <a:endParaRPr lang="en-US" dirty="0"/>
          </a:p>
        </p:txBody>
      </p:sp>
      <p:sp>
        <p:nvSpPr>
          <p:cNvPr id="3" name="Content Placeholder 2"/>
          <p:cNvSpPr>
            <a:spLocks noGrp="1"/>
          </p:cNvSpPr>
          <p:nvPr>
            <p:ph idx="1"/>
          </p:nvPr>
        </p:nvSpPr>
        <p:spPr>
          <a:xfrm>
            <a:off x="152400" y="990600"/>
            <a:ext cx="4114800" cy="5257800"/>
          </a:xfrm>
        </p:spPr>
        <p:txBody>
          <a:bodyPr>
            <a:normAutofit fontScale="40000" lnSpcReduction="20000"/>
          </a:bodyPr>
          <a:lstStyle/>
          <a:p>
            <a:pPr marL="0" indent="0">
              <a:buNone/>
            </a:pPr>
            <a:r>
              <a:rPr lang="en-US" dirty="0"/>
              <a:t>/////////////////////////////////////////////////////////////</a:t>
            </a:r>
          </a:p>
          <a:p>
            <a:pPr marL="0" indent="0">
              <a:buNone/>
            </a:pPr>
            <a:r>
              <a:rPr lang="en-US" dirty="0"/>
              <a:t>//-- DIAGNOSTICS       ----------------------------------------------//</a:t>
            </a:r>
          </a:p>
          <a:p>
            <a:pPr marL="0" indent="0">
              <a:buNone/>
            </a:pPr>
            <a:r>
              <a:rPr lang="en-US" dirty="0"/>
              <a:t>/////////////////////////////////////////////////////////////</a:t>
            </a:r>
          </a:p>
          <a:p>
            <a:pPr marL="0" indent="0">
              <a:buNone/>
            </a:pPr>
            <a:r>
              <a:rPr lang="en-US" dirty="0" smtClean="0"/>
              <a:t>void </a:t>
            </a:r>
            <a:r>
              <a:rPr lang="en-US" dirty="0" err="1"/>
              <a:t>testLegs</a:t>
            </a:r>
            <a:r>
              <a:rPr lang="en-US" dirty="0"/>
              <a:t>() {</a:t>
            </a:r>
          </a:p>
          <a:p>
            <a:pPr marL="0" indent="0">
              <a:buNone/>
            </a:pPr>
            <a:r>
              <a:rPr lang="en-US" dirty="0"/>
              <a:t>  </a:t>
            </a:r>
            <a:r>
              <a:rPr lang="en-US" dirty="0" err="1"/>
              <a:t>Serial.println</a:t>
            </a:r>
            <a:r>
              <a:rPr lang="en-US" dirty="0"/>
              <a:t>("Right Leg down");</a:t>
            </a:r>
          </a:p>
          <a:p>
            <a:pPr marL="0" indent="0">
              <a:buNone/>
            </a:pPr>
            <a:r>
              <a:rPr lang="en-US" dirty="0"/>
              <a:t>  </a:t>
            </a:r>
            <a:r>
              <a:rPr lang="en-US" dirty="0" err="1"/>
              <a:t>rightLeg.write</a:t>
            </a:r>
            <a:r>
              <a:rPr lang="en-US" dirty="0"/>
              <a:t>(RIGHT_LEG_DOWN, SLOW_SPEED, true);</a:t>
            </a:r>
          </a:p>
          <a:p>
            <a:pPr marL="0" indent="0">
              <a:buNone/>
            </a:pPr>
            <a:r>
              <a:rPr lang="en-US" dirty="0"/>
              <a:t>  delay(2000);</a:t>
            </a:r>
          </a:p>
          <a:p>
            <a:pPr marL="0" indent="0">
              <a:buNone/>
            </a:pPr>
            <a:r>
              <a:rPr lang="en-US" dirty="0"/>
              <a:t>  </a:t>
            </a:r>
            <a:r>
              <a:rPr lang="en-US" dirty="0" err="1"/>
              <a:t>Serial.println</a:t>
            </a:r>
            <a:r>
              <a:rPr lang="en-US" dirty="0"/>
              <a:t>("Right Leg up");</a:t>
            </a:r>
          </a:p>
          <a:p>
            <a:pPr marL="0" indent="0">
              <a:buNone/>
            </a:pPr>
            <a:r>
              <a:rPr lang="en-US" dirty="0"/>
              <a:t>  </a:t>
            </a:r>
            <a:r>
              <a:rPr lang="en-US" dirty="0" err="1"/>
              <a:t>rightLeg.write</a:t>
            </a:r>
            <a:r>
              <a:rPr lang="en-US" dirty="0"/>
              <a:t>(RIGHT_LEG_UP, SLOW_SPEED, true);</a:t>
            </a:r>
          </a:p>
          <a:p>
            <a:pPr marL="0" indent="0">
              <a:buNone/>
            </a:pPr>
            <a:r>
              <a:rPr lang="en-US" dirty="0"/>
              <a:t>  delay(2000);</a:t>
            </a:r>
          </a:p>
          <a:p>
            <a:pPr marL="0" indent="0">
              <a:buNone/>
            </a:pPr>
            <a:r>
              <a:rPr lang="en-US" dirty="0"/>
              <a:t>  </a:t>
            </a:r>
            <a:r>
              <a:rPr lang="en-US" dirty="0" err="1"/>
              <a:t>Serial.println</a:t>
            </a:r>
            <a:r>
              <a:rPr lang="en-US" dirty="0"/>
              <a:t>("Left Leg Down");</a:t>
            </a:r>
          </a:p>
          <a:p>
            <a:pPr marL="0" indent="0">
              <a:buNone/>
            </a:pPr>
            <a:r>
              <a:rPr lang="en-US" dirty="0"/>
              <a:t>  </a:t>
            </a:r>
            <a:r>
              <a:rPr lang="en-US" dirty="0" err="1"/>
              <a:t>leftLeg.write</a:t>
            </a:r>
            <a:r>
              <a:rPr lang="en-US" dirty="0"/>
              <a:t>(LEFT_LEG_DOWN, SLOW_SPEED, true);</a:t>
            </a:r>
          </a:p>
          <a:p>
            <a:pPr marL="0" indent="0">
              <a:buNone/>
            </a:pPr>
            <a:r>
              <a:rPr lang="en-US" dirty="0"/>
              <a:t>  delay(2000);</a:t>
            </a:r>
          </a:p>
          <a:p>
            <a:pPr marL="0" indent="0">
              <a:buNone/>
            </a:pPr>
            <a:r>
              <a:rPr lang="en-US" dirty="0"/>
              <a:t>  </a:t>
            </a:r>
            <a:r>
              <a:rPr lang="en-US" dirty="0" err="1"/>
              <a:t>Serial.println</a:t>
            </a:r>
            <a:r>
              <a:rPr lang="en-US" dirty="0"/>
              <a:t>("Right Wheel Forward");</a:t>
            </a:r>
          </a:p>
          <a:p>
            <a:pPr marL="0" indent="0">
              <a:buNone/>
            </a:pPr>
            <a:r>
              <a:rPr lang="en-US" dirty="0"/>
              <a:t>  </a:t>
            </a:r>
            <a:r>
              <a:rPr lang="en-US" dirty="0" err="1"/>
              <a:t>rightWheel.write</a:t>
            </a:r>
            <a:r>
              <a:rPr lang="en-US" dirty="0"/>
              <a:t>(RIGHT_WHEEL_FORWARD, NA, true);</a:t>
            </a:r>
          </a:p>
          <a:p>
            <a:pPr marL="0" indent="0">
              <a:buNone/>
            </a:pPr>
            <a:r>
              <a:rPr lang="en-US" dirty="0"/>
              <a:t>  delay(5000);</a:t>
            </a:r>
          </a:p>
          <a:p>
            <a:pPr marL="0" indent="0">
              <a:buNone/>
            </a:pPr>
            <a:r>
              <a:rPr lang="en-US" dirty="0"/>
              <a:t>  </a:t>
            </a:r>
            <a:r>
              <a:rPr lang="en-US" dirty="0" err="1"/>
              <a:t>rightWheel.write</a:t>
            </a:r>
            <a:r>
              <a:rPr lang="en-US" dirty="0"/>
              <a:t>(RIGHT_WHEEL_STOP, NA, true);</a:t>
            </a:r>
          </a:p>
          <a:p>
            <a:pPr marL="0" indent="0">
              <a:buNone/>
            </a:pPr>
            <a:r>
              <a:rPr lang="en-US" dirty="0"/>
              <a:t>  </a:t>
            </a:r>
            <a:r>
              <a:rPr lang="en-US" dirty="0" err="1"/>
              <a:t>Serial.println</a:t>
            </a:r>
            <a:r>
              <a:rPr lang="en-US" dirty="0"/>
              <a:t>("Left Wheel Forward");</a:t>
            </a:r>
          </a:p>
          <a:p>
            <a:pPr marL="0" indent="0">
              <a:buNone/>
            </a:pPr>
            <a:r>
              <a:rPr lang="en-US" dirty="0"/>
              <a:t>  </a:t>
            </a:r>
            <a:r>
              <a:rPr lang="en-US" dirty="0" err="1"/>
              <a:t>leftLeg.write</a:t>
            </a:r>
            <a:r>
              <a:rPr lang="en-US" dirty="0"/>
              <a:t>(LEFT_WHEEL_FORWARD, NA, true);</a:t>
            </a:r>
          </a:p>
          <a:p>
            <a:pPr marL="0" indent="0">
              <a:buNone/>
            </a:pPr>
            <a:r>
              <a:rPr lang="en-US" dirty="0"/>
              <a:t>  delay(5000);</a:t>
            </a:r>
          </a:p>
          <a:p>
            <a:pPr marL="0" indent="0">
              <a:buNone/>
            </a:pPr>
            <a:r>
              <a:rPr lang="en-US" dirty="0"/>
              <a:t>  </a:t>
            </a:r>
            <a:r>
              <a:rPr lang="en-US" dirty="0" err="1"/>
              <a:t>leftLeg.write</a:t>
            </a:r>
            <a:r>
              <a:rPr lang="en-US" dirty="0"/>
              <a:t>(LEFT_WHEEL_STOP, NA, true);</a:t>
            </a:r>
          </a:p>
          <a:p>
            <a:pPr marL="0" indent="0">
              <a:buNone/>
            </a:pPr>
            <a:r>
              <a:rPr lang="en-US" dirty="0"/>
              <a:t>}</a:t>
            </a:r>
          </a:p>
        </p:txBody>
      </p:sp>
      <p:sp>
        <p:nvSpPr>
          <p:cNvPr id="4" name="Content Placeholder 2"/>
          <p:cNvSpPr txBox="1">
            <a:spLocks/>
          </p:cNvSpPr>
          <p:nvPr/>
        </p:nvSpPr>
        <p:spPr>
          <a:xfrm>
            <a:off x="4724400" y="990600"/>
            <a:ext cx="4114800"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smtClean="0"/>
              <a:t>/////////////////////////////////////////////////////////////</a:t>
            </a:r>
          </a:p>
          <a:p>
            <a:pPr marL="0" indent="0">
              <a:buFont typeface="Arial" panose="020B0604020202020204" pitchFamily="34" charset="0"/>
              <a:buNone/>
            </a:pPr>
            <a:r>
              <a:rPr lang="en-US" sz="1200" dirty="0" smtClean="0"/>
              <a:t>//-- Attach/Detach Servos ----------------------------------------//</a:t>
            </a:r>
          </a:p>
          <a:p>
            <a:pPr marL="0" indent="0">
              <a:buFont typeface="Arial" panose="020B0604020202020204" pitchFamily="34" charset="0"/>
              <a:buNone/>
            </a:pPr>
            <a:r>
              <a:rPr lang="en-US" sz="1200" dirty="0" smtClean="0"/>
              <a:t>/////////////////////////////////////////////////////////////</a:t>
            </a:r>
          </a:p>
          <a:p>
            <a:pPr marL="0" indent="0">
              <a:buNone/>
            </a:pPr>
            <a:r>
              <a:rPr lang="en-US" sz="1200" dirty="0"/>
              <a:t>void </a:t>
            </a:r>
            <a:r>
              <a:rPr lang="en-US" sz="1200" dirty="0" err="1"/>
              <a:t>attachServos</a:t>
            </a:r>
            <a:r>
              <a:rPr lang="en-US" sz="1200" dirty="0"/>
              <a:t>() {</a:t>
            </a:r>
          </a:p>
          <a:p>
            <a:pPr marL="0" indent="0">
              <a:buNone/>
            </a:pPr>
            <a:r>
              <a:rPr lang="en-US" sz="1200" dirty="0"/>
              <a:t>  </a:t>
            </a:r>
            <a:r>
              <a:rPr lang="en-US" sz="1200" dirty="0" err="1"/>
              <a:t>leftWheel.attach</a:t>
            </a:r>
            <a:r>
              <a:rPr lang="en-US" sz="1200" dirty="0"/>
              <a:t>(LEFT_WHEEL_PIN);</a:t>
            </a:r>
          </a:p>
          <a:p>
            <a:pPr marL="0" indent="0">
              <a:buNone/>
            </a:pPr>
            <a:r>
              <a:rPr lang="en-US" sz="1200" dirty="0"/>
              <a:t>  </a:t>
            </a:r>
            <a:r>
              <a:rPr lang="en-US" sz="1200" dirty="0" err="1"/>
              <a:t>rightWheel.attach</a:t>
            </a:r>
            <a:r>
              <a:rPr lang="en-US" sz="1200" dirty="0"/>
              <a:t>(RIGHT_WHEEL_PIN);</a:t>
            </a:r>
          </a:p>
          <a:p>
            <a:pPr marL="0" indent="0">
              <a:buNone/>
            </a:pPr>
            <a:r>
              <a:rPr lang="en-US" sz="1200" dirty="0"/>
              <a:t>  </a:t>
            </a:r>
            <a:r>
              <a:rPr lang="en-US" sz="1200" dirty="0" err="1"/>
              <a:t>leftLeg.attach</a:t>
            </a:r>
            <a:r>
              <a:rPr lang="en-US" sz="1200" dirty="0"/>
              <a:t>(LEFT_LEG_PIN);</a:t>
            </a:r>
          </a:p>
          <a:p>
            <a:pPr marL="0" indent="0">
              <a:buNone/>
            </a:pPr>
            <a:r>
              <a:rPr lang="en-US" sz="1200" dirty="0"/>
              <a:t>  </a:t>
            </a:r>
            <a:r>
              <a:rPr lang="en-US" sz="1200" dirty="0" err="1"/>
              <a:t>rightLeg.attach</a:t>
            </a:r>
            <a:r>
              <a:rPr lang="en-US" sz="1200" dirty="0"/>
              <a:t>(RIGHT_LEG_PIN);</a:t>
            </a:r>
          </a:p>
          <a:p>
            <a:pPr marL="0" indent="0">
              <a:buNone/>
            </a:pPr>
            <a:r>
              <a:rPr lang="en-US" sz="1200" dirty="0"/>
              <a:t>}</a:t>
            </a:r>
          </a:p>
          <a:p>
            <a:pPr marL="0" indent="0">
              <a:buNone/>
            </a:pPr>
            <a:r>
              <a:rPr lang="en-US" sz="1200" dirty="0"/>
              <a:t>void </a:t>
            </a:r>
            <a:r>
              <a:rPr lang="en-US" sz="1200" dirty="0" err="1"/>
              <a:t>detachServos</a:t>
            </a:r>
            <a:r>
              <a:rPr lang="en-US" sz="1200" dirty="0"/>
              <a:t>() {</a:t>
            </a:r>
          </a:p>
          <a:p>
            <a:pPr marL="0" indent="0">
              <a:buNone/>
            </a:pPr>
            <a:r>
              <a:rPr lang="en-US" sz="1200" dirty="0"/>
              <a:t>  </a:t>
            </a:r>
            <a:r>
              <a:rPr lang="en-US" sz="1200" dirty="0" err="1"/>
              <a:t>leftWheel.detach</a:t>
            </a:r>
            <a:r>
              <a:rPr lang="en-US" sz="1200" dirty="0"/>
              <a:t>();</a:t>
            </a:r>
          </a:p>
          <a:p>
            <a:pPr marL="0" indent="0">
              <a:buNone/>
            </a:pPr>
            <a:r>
              <a:rPr lang="en-US" sz="1200" dirty="0"/>
              <a:t>  </a:t>
            </a:r>
            <a:r>
              <a:rPr lang="en-US" sz="1200" dirty="0" err="1"/>
              <a:t>rightWheel.detach</a:t>
            </a:r>
            <a:r>
              <a:rPr lang="en-US" sz="1200" dirty="0"/>
              <a:t>();</a:t>
            </a:r>
          </a:p>
          <a:p>
            <a:pPr marL="0" indent="0">
              <a:buNone/>
            </a:pPr>
            <a:r>
              <a:rPr lang="en-US" sz="1200" dirty="0"/>
              <a:t>  </a:t>
            </a:r>
            <a:r>
              <a:rPr lang="en-US" sz="1200" dirty="0" err="1"/>
              <a:t>leftLeg.detach</a:t>
            </a:r>
            <a:r>
              <a:rPr lang="en-US" sz="1200" dirty="0"/>
              <a:t>();</a:t>
            </a:r>
          </a:p>
          <a:p>
            <a:pPr marL="0" indent="0">
              <a:buNone/>
            </a:pPr>
            <a:r>
              <a:rPr lang="en-US" sz="1200" dirty="0"/>
              <a:t>  </a:t>
            </a:r>
            <a:r>
              <a:rPr lang="en-US" sz="1200" dirty="0" err="1"/>
              <a:t>rightLeg.detach</a:t>
            </a:r>
            <a:r>
              <a:rPr lang="en-US" sz="1200" dirty="0"/>
              <a:t>();</a:t>
            </a:r>
          </a:p>
          <a:p>
            <a:pPr marL="0" indent="0">
              <a:buNone/>
            </a:pPr>
            <a:r>
              <a:rPr lang="en-US" sz="1200" dirty="0"/>
              <a:t>}</a:t>
            </a:r>
          </a:p>
        </p:txBody>
      </p:sp>
    </p:spTree>
    <p:extLst>
      <p:ext uri="{BB962C8B-B14F-4D97-AF65-F5344CB8AC3E}">
        <p14:creationId xmlns:p14="http://schemas.microsoft.com/office/powerpoint/2010/main" val="38855433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Autofit/>
          </a:bodyPr>
          <a:lstStyle/>
          <a:p>
            <a:r>
              <a:rPr lang="en-US" sz="3600" dirty="0" smtClean="0"/>
              <a:t>Add Sonar Routine with Setup and Main</a:t>
            </a:r>
            <a:endParaRPr lang="en-US" sz="3600" dirty="0"/>
          </a:p>
        </p:txBody>
      </p:sp>
      <p:sp>
        <p:nvSpPr>
          <p:cNvPr id="3" name="Content Placeholder 2"/>
          <p:cNvSpPr>
            <a:spLocks noGrp="1"/>
          </p:cNvSpPr>
          <p:nvPr>
            <p:ph idx="1"/>
          </p:nvPr>
        </p:nvSpPr>
        <p:spPr>
          <a:xfrm>
            <a:off x="152400" y="838200"/>
            <a:ext cx="4114800" cy="5257800"/>
          </a:xfrm>
        </p:spPr>
        <p:txBody>
          <a:bodyPr>
            <a:noAutofit/>
          </a:bodyPr>
          <a:lstStyle/>
          <a:p>
            <a:pPr marL="0" indent="0">
              <a:buNone/>
            </a:pPr>
            <a:r>
              <a:rPr lang="en-US" sz="1200" dirty="0"/>
              <a:t>/////////////////////////////////////////////////////////////</a:t>
            </a:r>
          </a:p>
          <a:p>
            <a:pPr marL="0" indent="0">
              <a:buNone/>
            </a:pPr>
            <a:r>
              <a:rPr lang="en-US" sz="1200" dirty="0"/>
              <a:t>//-- </a:t>
            </a:r>
            <a:r>
              <a:rPr lang="en-US" sz="1200" dirty="0" smtClean="0"/>
              <a:t>Sonar       </a:t>
            </a:r>
            <a:r>
              <a:rPr lang="en-US" sz="1200" dirty="0"/>
              <a:t>----------------------------------------------//</a:t>
            </a:r>
          </a:p>
          <a:p>
            <a:pPr marL="0" indent="0">
              <a:buNone/>
            </a:pPr>
            <a:r>
              <a:rPr lang="en-US" sz="1200" dirty="0"/>
              <a:t>/////////////////////////////////////////////////////////////</a:t>
            </a:r>
          </a:p>
          <a:p>
            <a:pPr marL="0" indent="0">
              <a:buNone/>
            </a:pPr>
            <a:r>
              <a:rPr lang="en-US" sz="1200" dirty="0" err="1"/>
              <a:t>int</a:t>
            </a:r>
            <a:r>
              <a:rPr lang="en-US" sz="1200" dirty="0"/>
              <a:t> sonar(</a:t>
            </a:r>
            <a:r>
              <a:rPr lang="en-US" sz="1200" dirty="0" err="1"/>
              <a:t>const</a:t>
            </a:r>
            <a:r>
              <a:rPr lang="en-US" sz="1200" dirty="0"/>
              <a:t> char *label) {</a:t>
            </a:r>
          </a:p>
          <a:p>
            <a:pPr marL="0" indent="0">
              <a:buNone/>
            </a:pPr>
            <a:r>
              <a:rPr lang="en-US" sz="1200" dirty="0"/>
              <a:t>  </a:t>
            </a:r>
            <a:r>
              <a:rPr lang="en-US" sz="1200" dirty="0" err="1"/>
              <a:t>int</a:t>
            </a:r>
            <a:r>
              <a:rPr lang="en-US" sz="1200" dirty="0"/>
              <a:t> Distance = </a:t>
            </a:r>
            <a:r>
              <a:rPr lang="en-US" sz="1200" dirty="0" err="1"/>
              <a:t>Sonar.ping_cm</a:t>
            </a:r>
            <a:r>
              <a:rPr lang="en-US" sz="1200" dirty="0"/>
              <a:t>();</a:t>
            </a:r>
          </a:p>
          <a:p>
            <a:pPr marL="0" indent="0">
              <a:buNone/>
            </a:pPr>
            <a:r>
              <a:rPr lang="en-US" sz="1200" dirty="0"/>
              <a:t>  if (Distance == 0) {</a:t>
            </a:r>
          </a:p>
          <a:p>
            <a:pPr marL="0" indent="0">
              <a:buNone/>
            </a:pPr>
            <a:r>
              <a:rPr lang="en-US" sz="1200" dirty="0"/>
              <a:t>    Distance = MAX_DISTANCE;</a:t>
            </a:r>
          </a:p>
          <a:p>
            <a:pPr marL="0" indent="0">
              <a:buNone/>
            </a:pPr>
            <a:r>
              <a:rPr lang="en-US" sz="1200" dirty="0"/>
              <a:t>  }</a:t>
            </a:r>
          </a:p>
          <a:p>
            <a:pPr marL="0" indent="0">
              <a:buNone/>
            </a:pPr>
            <a:r>
              <a:rPr lang="en-US" sz="1200" dirty="0"/>
              <a:t>  if (DEBUG) {</a:t>
            </a:r>
          </a:p>
          <a:p>
            <a:pPr marL="0" indent="0">
              <a:buNone/>
            </a:pPr>
            <a:r>
              <a:rPr lang="en-US" sz="1200" dirty="0"/>
              <a:t>    </a:t>
            </a:r>
            <a:r>
              <a:rPr lang="en-US" sz="1200" dirty="0" err="1"/>
              <a:t>Serial.print</a:t>
            </a:r>
            <a:r>
              <a:rPr lang="en-US" sz="1200" dirty="0"/>
              <a:t>(label);</a:t>
            </a:r>
          </a:p>
          <a:p>
            <a:pPr marL="0" indent="0">
              <a:buNone/>
            </a:pPr>
            <a:r>
              <a:rPr lang="en-US" sz="1200" dirty="0"/>
              <a:t>    </a:t>
            </a:r>
            <a:r>
              <a:rPr lang="en-US" sz="1200" dirty="0" err="1"/>
              <a:t>Serial.print</a:t>
            </a:r>
            <a:r>
              <a:rPr lang="en-US" sz="1200" dirty="0"/>
              <a:t>(" Ping: ");</a:t>
            </a:r>
          </a:p>
          <a:p>
            <a:pPr marL="0" indent="0">
              <a:buNone/>
            </a:pPr>
            <a:r>
              <a:rPr lang="en-US" sz="1200" dirty="0"/>
              <a:t>    </a:t>
            </a:r>
            <a:r>
              <a:rPr lang="en-US" sz="1200" dirty="0" err="1"/>
              <a:t>Serial.print</a:t>
            </a:r>
            <a:r>
              <a:rPr lang="en-US" sz="1200" dirty="0"/>
              <a:t>(Distance);</a:t>
            </a:r>
          </a:p>
          <a:p>
            <a:pPr marL="0" indent="0">
              <a:buNone/>
            </a:pPr>
            <a:r>
              <a:rPr lang="en-US" sz="1200" dirty="0"/>
              <a:t>    </a:t>
            </a:r>
            <a:r>
              <a:rPr lang="en-US" sz="1200" dirty="0" err="1"/>
              <a:t>Serial.println</a:t>
            </a:r>
            <a:r>
              <a:rPr lang="en-US" sz="1200" dirty="0"/>
              <a:t>("cm");</a:t>
            </a:r>
          </a:p>
          <a:p>
            <a:pPr marL="0" indent="0">
              <a:buNone/>
            </a:pPr>
            <a:r>
              <a:rPr lang="en-US" sz="1200" dirty="0"/>
              <a:t>  }</a:t>
            </a:r>
          </a:p>
          <a:p>
            <a:pPr marL="0" indent="0">
              <a:buNone/>
            </a:pPr>
            <a:r>
              <a:rPr lang="en-US" sz="1200" dirty="0"/>
              <a:t>  return Distance;</a:t>
            </a:r>
          </a:p>
          <a:p>
            <a:pPr marL="0" indent="0">
              <a:buNone/>
            </a:pPr>
            <a:r>
              <a:rPr lang="en-US" sz="1200" dirty="0"/>
              <a:t>}</a:t>
            </a:r>
          </a:p>
        </p:txBody>
      </p:sp>
      <p:sp>
        <p:nvSpPr>
          <p:cNvPr id="5" name="Content Placeholder 2"/>
          <p:cNvSpPr txBox="1">
            <a:spLocks/>
          </p:cNvSpPr>
          <p:nvPr/>
        </p:nvSpPr>
        <p:spPr>
          <a:xfrm>
            <a:off x="4419600" y="838200"/>
            <a:ext cx="4343400" cy="5257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dirty="0" smtClean="0"/>
              <a:t>//////////////////////////////////////////////////////////////////</a:t>
            </a:r>
            <a:endParaRPr lang="en-US" sz="1200" dirty="0"/>
          </a:p>
          <a:p>
            <a:pPr marL="0" indent="0">
              <a:buNone/>
            </a:pPr>
            <a:r>
              <a:rPr lang="en-US" sz="1200" dirty="0"/>
              <a:t>//-- Setup ------------------------------------------------------//</a:t>
            </a:r>
          </a:p>
          <a:p>
            <a:pPr marL="0" indent="0">
              <a:buNone/>
            </a:pPr>
            <a:r>
              <a:rPr lang="en-US" sz="1200" dirty="0" smtClean="0"/>
              <a:t>//////////////////////////////////////////////////////////////////</a:t>
            </a:r>
            <a:endParaRPr lang="en-US" sz="1200" dirty="0"/>
          </a:p>
          <a:p>
            <a:pPr marL="0" indent="0">
              <a:buNone/>
            </a:pPr>
            <a:r>
              <a:rPr lang="en-US" sz="1200" dirty="0"/>
              <a:t>void setup() {</a:t>
            </a:r>
          </a:p>
          <a:p>
            <a:pPr marL="0" indent="0">
              <a:buNone/>
            </a:pPr>
            <a:r>
              <a:rPr lang="en-US" sz="1200" dirty="0"/>
              <a:t>  </a:t>
            </a:r>
            <a:r>
              <a:rPr lang="en-US" sz="1200" dirty="0" err="1"/>
              <a:t>Serial.begin</a:t>
            </a:r>
            <a:r>
              <a:rPr lang="en-US" sz="1200" dirty="0"/>
              <a:t>(115200);  // Open serial monitor at 115200 </a:t>
            </a:r>
            <a:r>
              <a:rPr lang="en-US" sz="1200" dirty="0" smtClean="0"/>
              <a:t>baud</a:t>
            </a:r>
            <a:endParaRPr lang="en-US" sz="1200" dirty="0"/>
          </a:p>
          <a:p>
            <a:pPr marL="0" indent="0">
              <a:buNone/>
            </a:pPr>
            <a:r>
              <a:rPr lang="en-US" sz="1200" dirty="0"/>
              <a:t>}</a:t>
            </a:r>
          </a:p>
          <a:p>
            <a:pPr marL="0" indent="0">
              <a:buNone/>
            </a:pPr>
            <a:r>
              <a:rPr lang="en-US" sz="1200" dirty="0"/>
              <a:t>///////////////////////////////////////////////////////////////////</a:t>
            </a:r>
          </a:p>
          <a:p>
            <a:pPr marL="0" indent="0">
              <a:buNone/>
            </a:pPr>
            <a:r>
              <a:rPr lang="en-US" sz="1200" dirty="0"/>
              <a:t>//-- Principal Loop ---------------------------------------------//</a:t>
            </a:r>
          </a:p>
          <a:p>
            <a:pPr marL="0" indent="0">
              <a:buNone/>
            </a:pPr>
            <a:r>
              <a:rPr lang="en-US" sz="1200" dirty="0"/>
              <a:t>///////////////////////////////////////////////////////////////////</a:t>
            </a:r>
          </a:p>
          <a:p>
            <a:pPr marL="0" indent="0">
              <a:buNone/>
            </a:pPr>
            <a:r>
              <a:rPr lang="en-US" sz="1200" dirty="0"/>
              <a:t>void loop() {</a:t>
            </a:r>
          </a:p>
          <a:p>
            <a:pPr marL="0" indent="0">
              <a:buNone/>
            </a:pPr>
            <a:r>
              <a:rPr lang="en-US" sz="1200" dirty="0"/>
              <a:t>  </a:t>
            </a:r>
            <a:r>
              <a:rPr lang="en-US" sz="1200" dirty="0" err="1"/>
              <a:t>int</a:t>
            </a:r>
            <a:r>
              <a:rPr lang="en-US" sz="1200" dirty="0"/>
              <a:t> </a:t>
            </a:r>
            <a:r>
              <a:rPr lang="en-US" sz="1200" dirty="0" smtClean="0"/>
              <a:t>distance;</a:t>
            </a:r>
          </a:p>
          <a:p>
            <a:pPr marL="0" indent="0">
              <a:buNone/>
            </a:pPr>
            <a:r>
              <a:rPr lang="en-US" sz="1200" dirty="0"/>
              <a:t> </a:t>
            </a:r>
            <a:r>
              <a:rPr lang="en-US" sz="1200" dirty="0" smtClean="0"/>
              <a:t> DEBUG=true;</a:t>
            </a:r>
          </a:p>
          <a:p>
            <a:pPr marL="0" indent="0">
              <a:buNone/>
            </a:pPr>
            <a:r>
              <a:rPr lang="en-US" sz="1200" dirty="0"/>
              <a:t> </a:t>
            </a:r>
            <a:r>
              <a:rPr lang="en-US" sz="1200" dirty="0" smtClean="0"/>
              <a:t> </a:t>
            </a:r>
            <a:r>
              <a:rPr lang="en-US" sz="1200" dirty="0" err="1" smtClean="0"/>
              <a:t>Serial.println</a:t>
            </a:r>
            <a:r>
              <a:rPr lang="en-US" sz="1200" dirty="0"/>
              <a:t>("Start");</a:t>
            </a:r>
          </a:p>
          <a:p>
            <a:pPr marL="0" indent="0">
              <a:buNone/>
            </a:pPr>
            <a:r>
              <a:rPr lang="en-US" sz="1200" dirty="0"/>
              <a:t>  do {</a:t>
            </a:r>
          </a:p>
          <a:p>
            <a:pPr marL="0" indent="0">
              <a:buNone/>
            </a:pPr>
            <a:r>
              <a:rPr lang="en-US" sz="1200" dirty="0"/>
              <a:t>    distance = sonar("Main</a:t>
            </a:r>
            <a:r>
              <a:rPr lang="en-US" sz="1200" dirty="0" smtClean="0"/>
              <a:t>");</a:t>
            </a:r>
          </a:p>
          <a:p>
            <a:pPr marL="0" indent="0">
              <a:buNone/>
            </a:pPr>
            <a:r>
              <a:rPr lang="en-US" sz="1200" dirty="0" smtClean="0"/>
              <a:t>}</a:t>
            </a:r>
            <a:endParaRPr lang="en-US" sz="1200" dirty="0"/>
          </a:p>
        </p:txBody>
      </p:sp>
    </p:spTree>
    <p:extLst>
      <p:ext uri="{BB962C8B-B14F-4D97-AF65-F5344CB8AC3E}">
        <p14:creationId xmlns:p14="http://schemas.microsoft.com/office/powerpoint/2010/main" val="40142280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0"/>
            <a:ext cx="8458200" cy="1470025"/>
          </a:xfrm>
        </p:spPr>
        <p:txBody>
          <a:bodyPr/>
          <a:lstStyle/>
          <a:p>
            <a:r>
              <a:rPr lang="en-US" dirty="0" smtClean="0"/>
              <a:t>Session 3</a:t>
            </a:r>
            <a:endParaRPr lang="en-US" dirty="0"/>
          </a:p>
        </p:txBody>
      </p:sp>
      <p:sp>
        <p:nvSpPr>
          <p:cNvPr id="3" name="TextBox 2"/>
          <p:cNvSpPr txBox="1"/>
          <p:nvPr/>
        </p:nvSpPr>
        <p:spPr>
          <a:xfrm>
            <a:off x="3048000" y="4876800"/>
            <a:ext cx="2662908" cy="584775"/>
          </a:xfrm>
          <a:prstGeom prst="rect">
            <a:avLst/>
          </a:prstGeom>
          <a:noFill/>
        </p:spPr>
        <p:txBody>
          <a:bodyPr wrap="none" rtlCol="0">
            <a:spAutoFit/>
          </a:bodyPr>
          <a:lstStyle/>
          <a:p>
            <a:r>
              <a:rPr lang="en-US" sz="3200" i="1" dirty="0" smtClean="0"/>
              <a:t>Robot Design</a:t>
            </a:r>
            <a:endParaRPr lang="en-US" sz="3200" i="1" dirty="0"/>
          </a:p>
        </p:txBody>
      </p:sp>
    </p:spTree>
    <p:extLst>
      <p:ext uri="{BB962C8B-B14F-4D97-AF65-F5344CB8AC3E}">
        <p14:creationId xmlns:p14="http://schemas.microsoft.com/office/powerpoint/2010/main" val="21592455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39</a:t>
            </a:fld>
            <a:endParaRPr lang="en-US" dirty="0"/>
          </a:p>
        </p:txBody>
      </p:sp>
      <p:pic>
        <p:nvPicPr>
          <p:cNvPr id="7" name="Picture 6">
            <a:extLst>
              <a:ext uri="{FF2B5EF4-FFF2-40B4-BE49-F238E27FC236}">
                <a16:creationId xmlns=""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smtClean="0"/>
              <a:t>Our progress</a:t>
            </a:r>
            <a:endParaRPr lang="en-US" sz="2800" b="1" i="1" dirty="0"/>
          </a:p>
        </p:txBody>
      </p:sp>
    </p:spTree>
    <p:extLst>
      <p:ext uri="{BB962C8B-B14F-4D97-AF65-F5344CB8AC3E}">
        <p14:creationId xmlns:p14="http://schemas.microsoft.com/office/powerpoint/2010/main" val="12488024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B7B4C131-3343-4662-A016-F675CEAB9C17}"/>
              </a:ext>
            </a:extLst>
          </p:cNvPr>
          <p:cNvSpPr>
            <a:spLocks noGrp="1"/>
          </p:cNvSpPr>
          <p:nvPr>
            <p:ph type="ftr" sz="quarter" idx="11"/>
          </p:nvPr>
        </p:nvSpPr>
        <p:spPr>
          <a:xfrm>
            <a:off x="533400" y="6324600"/>
            <a:ext cx="2895600" cy="365125"/>
          </a:xfrm>
        </p:spPr>
        <p:txBody>
          <a:bodyPr/>
          <a:lstStyle/>
          <a:p>
            <a:pPr>
              <a:defRPr/>
            </a:pPr>
            <a:r>
              <a:rPr lang="en-US" dirty="0" err="1"/>
              <a:t>Akshay</a:t>
            </a:r>
            <a:r>
              <a:rPr lang="en-US" dirty="0"/>
              <a:t> Rathish</a:t>
            </a:r>
          </a:p>
        </p:txBody>
      </p:sp>
      <p:sp>
        <p:nvSpPr>
          <p:cNvPr id="6" name="Slide Number Placeholder 5">
            <a:extLst>
              <a:ext uri="{FF2B5EF4-FFF2-40B4-BE49-F238E27FC236}">
                <a16:creationId xmlns=""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a:t>
            </a:fld>
            <a:endParaRPr lang="en-US" dirty="0"/>
          </a:p>
        </p:txBody>
      </p:sp>
      <p:pic>
        <p:nvPicPr>
          <p:cNvPr id="7" name="Picture 6">
            <a:extLst>
              <a:ext uri="{FF2B5EF4-FFF2-40B4-BE49-F238E27FC236}">
                <a16:creationId xmlns=""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Tree>
    <p:extLst>
      <p:ext uri="{BB962C8B-B14F-4D97-AF65-F5344CB8AC3E}">
        <p14:creationId xmlns:p14="http://schemas.microsoft.com/office/powerpoint/2010/main" val="20004632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40</a:t>
            </a:fld>
            <a:endParaRPr lang="en-US" dirty="0"/>
          </a:p>
        </p:txBody>
      </p:sp>
      <p:pic>
        <p:nvPicPr>
          <p:cNvPr id="7" name="Picture 6">
            <a:extLst>
              <a:ext uri="{FF2B5EF4-FFF2-40B4-BE49-F238E27FC236}">
                <a16:creationId xmlns=""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
        <p:nvSpPr>
          <p:cNvPr id="8" name="Rounded Rectangle 7"/>
          <p:cNvSpPr/>
          <p:nvPr/>
        </p:nvSpPr>
        <p:spPr>
          <a:xfrm>
            <a:off x="3276053" y="3200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88753" y="3352800"/>
            <a:ext cx="3048000" cy="425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876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Robotic Competitions</a:t>
            </a:r>
            <a:endParaRPr lang="en-US" dirty="0"/>
          </a:p>
        </p:txBody>
      </p:sp>
      <p:sp>
        <p:nvSpPr>
          <p:cNvPr id="3" name="Content Placeholder 2"/>
          <p:cNvSpPr>
            <a:spLocks noGrp="1"/>
          </p:cNvSpPr>
          <p:nvPr>
            <p:ph idx="1"/>
          </p:nvPr>
        </p:nvSpPr>
        <p:spPr/>
        <p:txBody>
          <a:bodyPr>
            <a:normAutofit/>
          </a:bodyPr>
          <a:lstStyle/>
          <a:p>
            <a:r>
              <a:rPr lang="en-US" b="1" dirty="0" smtClean="0">
                <a:hlinkClick r:id="rId2"/>
              </a:rPr>
              <a:t>B.E.S.T </a:t>
            </a:r>
            <a:r>
              <a:rPr lang="en-US" b="1" dirty="0">
                <a:hlinkClick r:id="rId2"/>
              </a:rPr>
              <a:t>Robotics Design Contest</a:t>
            </a:r>
            <a:endParaRPr lang="en-US" dirty="0"/>
          </a:p>
          <a:p>
            <a:r>
              <a:rPr lang="en-US" b="1" dirty="0" err="1" smtClean="0">
                <a:hlinkClick r:id="rId3"/>
              </a:rPr>
              <a:t>Botball</a:t>
            </a:r>
            <a:r>
              <a:rPr lang="en-US" b="1" dirty="0" smtClean="0">
                <a:hlinkClick r:id="rId3"/>
              </a:rPr>
              <a:t> </a:t>
            </a:r>
            <a:r>
              <a:rPr lang="en-US" b="1" dirty="0">
                <a:hlinkClick r:id="rId3"/>
              </a:rPr>
              <a:t>Educational Robotics Program</a:t>
            </a:r>
            <a:endParaRPr lang="en-US" dirty="0"/>
          </a:p>
          <a:p>
            <a:r>
              <a:rPr lang="en-US" b="1" dirty="0" smtClean="0">
                <a:hlinkClick r:id="rId4"/>
              </a:rPr>
              <a:t>FIRST</a:t>
            </a:r>
            <a:r>
              <a:rPr lang="en-US" b="1" dirty="0">
                <a:hlinkClick r:id="rId4"/>
              </a:rPr>
              <a:t>: Robotics </a:t>
            </a:r>
            <a:r>
              <a:rPr lang="en-US" b="1" dirty="0" smtClean="0">
                <a:hlinkClick r:id="rId4"/>
              </a:rPr>
              <a:t>Competition</a:t>
            </a:r>
            <a:endParaRPr lang="en-US" b="1" dirty="0" smtClean="0"/>
          </a:p>
          <a:p>
            <a:r>
              <a:rPr lang="en-US" b="1" dirty="0" smtClean="0">
                <a:hlinkClick r:id="rId5"/>
              </a:rPr>
              <a:t>FIRST</a:t>
            </a:r>
            <a:r>
              <a:rPr lang="en-US" b="1" dirty="0">
                <a:hlinkClick r:id="rId5"/>
              </a:rPr>
              <a:t>: Tech Challenge</a:t>
            </a:r>
            <a:endParaRPr lang="en-US" dirty="0"/>
          </a:p>
          <a:p>
            <a:r>
              <a:rPr lang="en-US" b="1" dirty="0" smtClean="0">
                <a:hlinkClick r:id="rId6"/>
              </a:rPr>
              <a:t>National </a:t>
            </a:r>
            <a:r>
              <a:rPr lang="en-US" b="1" dirty="0">
                <a:hlinkClick r:id="rId6"/>
              </a:rPr>
              <a:t>Robotics Challenge</a:t>
            </a:r>
            <a:endParaRPr lang="en-US" dirty="0"/>
          </a:p>
          <a:p>
            <a:pPr marL="0" indent="0">
              <a:buNone/>
            </a:pPr>
            <a:endParaRPr lang="en-US" dirty="0" smtClean="0"/>
          </a:p>
          <a:p>
            <a:pPr marL="0" indent="0">
              <a:buNone/>
            </a:pPr>
            <a:r>
              <a:rPr lang="en-US" dirty="0" smtClean="0"/>
              <a:t>Descriptions of these competitions:</a:t>
            </a:r>
            <a:endParaRPr lang="en-US" dirty="0"/>
          </a:p>
          <a:p>
            <a:pPr marL="0" indent="0">
              <a:buNone/>
            </a:pPr>
            <a:r>
              <a:rPr lang="en-US" dirty="0">
                <a:hlinkClick r:id="rId7"/>
              </a:rPr>
              <a:t>https://blog.collegevine.com/5-robotics-competitions-for-high-schoolers</a:t>
            </a:r>
            <a:r>
              <a:rPr lang="en-US" dirty="0" smtClean="0">
                <a:hlinkClick r:id="rId7"/>
              </a:rPr>
              <a:t>/</a:t>
            </a:r>
            <a:endParaRPr lang="en-US" dirty="0" smtClean="0"/>
          </a:p>
          <a:p>
            <a:endParaRPr lang="en-US" dirty="0"/>
          </a:p>
        </p:txBody>
      </p:sp>
    </p:spTree>
    <p:extLst>
      <p:ext uri="{BB962C8B-B14F-4D97-AF65-F5344CB8AC3E}">
        <p14:creationId xmlns:p14="http://schemas.microsoft.com/office/powerpoint/2010/main" val="10853880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F4C0B10B-D2C4-4A54-AFAD-3D27DF88BB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 xmlns:a16="http://schemas.microsoft.com/office/drawing/2014/main" id="{B6BADB90-C74B-40D6-86DC-503F65FCE8D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 xmlns:a16="http://schemas.microsoft.com/office/drawing/2014/main" id="{6559431D-1886-4AE0-9B87-9AD2ECAB8439}"/>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 xmlns:a16="http://schemas.microsoft.com/office/drawing/2014/main" id="{373850A5-B04A-4FCD-9E73-EE322167FB31}"/>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 xmlns:a16="http://schemas.microsoft.com/office/drawing/2014/main" id="{82C18C67-80FA-4738-AA53-0AF2419F98E0}"/>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 xmlns:a16="http://schemas.microsoft.com/office/drawing/2014/main" id="{48543B1A-8BF5-4C63-8404-41B2EA70B33E}"/>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 xmlns:a16="http://schemas.microsoft.com/office/drawing/2014/main" id="{92DF5096-E051-498C-A3ED-CBA77A813AA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a:bodyPr>
          <a:lstStyle/>
          <a:p>
            <a:r>
              <a:rPr lang="en-US" sz="3500" dirty="0">
                <a:solidFill>
                  <a:srgbClr val="FFFFFF"/>
                </a:solidFill>
              </a:rPr>
              <a:t>The </a:t>
            </a:r>
            <a:r>
              <a:rPr lang="en-US" sz="3500" dirty="0" err="1" smtClean="0">
                <a:solidFill>
                  <a:srgbClr val="FFFFFF"/>
                </a:solidFill>
              </a:rPr>
              <a:t>Mering</a:t>
            </a:r>
            <a:r>
              <a:rPr lang="en-US" sz="3500" dirty="0" smtClean="0">
                <a:solidFill>
                  <a:srgbClr val="FFFFFF"/>
                </a:solidFill>
              </a:rPr>
              <a:t> </a:t>
            </a:r>
            <a:r>
              <a:rPr lang="en-US" sz="3500" dirty="0">
                <a:solidFill>
                  <a:srgbClr val="FFFFFF"/>
                </a:solidFill>
              </a:rPr>
              <a:t>400</a:t>
            </a:r>
            <a:br>
              <a:rPr lang="en-US" sz="3500" dirty="0">
                <a:solidFill>
                  <a:srgbClr val="FFFFFF"/>
                </a:solidFill>
              </a:rPr>
            </a:br>
            <a:r>
              <a:rPr lang="en-US" sz="3500" dirty="0">
                <a:solidFill>
                  <a:srgbClr val="FFFFFF"/>
                </a:solidFill>
              </a:rPr>
              <a:t>Clears the way for others to follow!</a:t>
            </a:r>
          </a:p>
        </p:txBody>
      </p:sp>
      <p:sp>
        <p:nvSpPr>
          <p:cNvPr id="3" name="Content Placeholder 2"/>
          <p:cNvSpPr>
            <a:spLocks noGrp="1"/>
          </p:cNvSpPr>
          <p:nvPr>
            <p:ph idx="1"/>
          </p:nvPr>
        </p:nvSpPr>
        <p:spPr>
          <a:xfrm>
            <a:off x="1068678" y="2494450"/>
            <a:ext cx="4493922" cy="3563159"/>
          </a:xfrm>
        </p:spPr>
        <p:txBody>
          <a:bodyPr>
            <a:normAutofit fontScale="85000" lnSpcReduction="20000"/>
          </a:bodyPr>
          <a:lstStyle/>
          <a:p>
            <a:pPr marL="0" indent="0">
              <a:buNone/>
            </a:pPr>
            <a:r>
              <a:rPr lang="en-US" sz="2100" dirty="0"/>
              <a:t>What is it:</a:t>
            </a:r>
          </a:p>
          <a:p>
            <a:r>
              <a:rPr lang="en-US" sz="2100" dirty="0"/>
              <a:t>A Bristle Bot</a:t>
            </a:r>
          </a:p>
          <a:p>
            <a:r>
              <a:rPr lang="en-US" sz="2100" dirty="0"/>
              <a:t>2 DC 3V 12000RPM Micro Flat Vibration Motor </a:t>
            </a:r>
          </a:p>
          <a:p>
            <a:r>
              <a:rPr lang="en-US" sz="2100" dirty="0"/>
              <a:t>Uses vibrating bristles for locomotion </a:t>
            </a:r>
          </a:p>
          <a:p>
            <a:r>
              <a:rPr lang="en-US" sz="2100" dirty="0"/>
              <a:t>Able to crash into objects easily</a:t>
            </a:r>
          </a:p>
          <a:p>
            <a:pPr marL="0" indent="0">
              <a:buNone/>
            </a:pPr>
            <a:r>
              <a:rPr lang="en-US" sz="2100" dirty="0"/>
              <a:t>What we’ll learn:</a:t>
            </a:r>
          </a:p>
          <a:p>
            <a:r>
              <a:rPr lang="en-US" sz="2100" dirty="0"/>
              <a:t>Using Pulse Width Modulation to control analog devices</a:t>
            </a:r>
          </a:p>
          <a:p>
            <a:r>
              <a:rPr lang="en-US" sz="2100" dirty="0"/>
              <a:t>How to trim the toothbrush bristles to promote locomotion</a:t>
            </a:r>
          </a:p>
          <a:p>
            <a:r>
              <a:rPr lang="en-US" sz="2100" dirty="0"/>
              <a:t>How to create locomotion for a bristle bot</a:t>
            </a:r>
          </a:p>
          <a:p>
            <a:r>
              <a:rPr lang="en-US" sz="2100" dirty="0"/>
              <a:t>How to tune a bristle bot’s steering</a:t>
            </a:r>
          </a:p>
        </p:txBody>
      </p:sp>
      <p:pic>
        <p:nvPicPr>
          <p:cNvPr id="5" name="Picture 3">
            <a:extLst>
              <a:ext uri="{FF2B5EF4-FFF2-40B4-BE49-F238E27FC236}">
                <a16:creationId xmlns="" xmlns:a16="http://schemas.microsoft.com/office/drawing/2014/main" id="{E9E7060E-C4AD-42E2-A96B-709886B519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69" b="-4"/>
          <a:stretch/>
        </p:blipFill>
        <p:spPr bwMode="auto">
          <a:xfrm rot="10800000" flipH="1" flipV="1">
            <a:off x="6324600" y="2492376"/>
            <a:ext cx="1851372" cy="18316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A picture containing table, room, colorful, kitchen&#10;&#10;Description automatically generated">
            <a:extLst>
              <a:ext uri="{FF2B5EF4-FFF2-40B4-BE49-F238E27FC236}">
                <a16:creationId xmlns="" xmlns:a16="http://schemas.microsoft.com/office/drawing/2014/main" id="{A1C5F62A-6594-4532-8FB4-155F9F485E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599" y="4495800"/>
            <a:ext cx="2394895" cy="1796171"/>
          </a:xfrm>
          <a:prstGeom prst="rect">
            <a:avLst/>
          </a:prstGeom>
        </p:spPr>
      </p:pic>
      <p:sp>
        <p:nvSpPr>
          <p:cNvPr id="7" name="TextBox 6">
            <a:extLst>
              <a:ext uri="{FF2B5EF4-FFF2-40B4-BE49-F238E27FC236}">
                <a16:creationId xmlns="" xmlns:a16="http://schemas.microsoft.com/office/drawing/2014/main" id="{91CB40E9-45D0-4939-8996-6ED23FE3DB46}"/>
              </a:ext>
            </a:extLst>
          </p:cNvPr>
          <p:cNvSpPr txBox="1"/>
          <p:nvPr/>
        </p:nvSpPr>
        <p:spPr>
          <a:xfrm>
            <a:off x="6145130" y="6342991"/>
            <a:ext cx="2753831" cy="369332"/>
          </a:xfrm>
          <a:prstGeom prst="rect">
            <a:avLst/>
          </a:prstGeom>
          <a:noFill/>
        </p:spPr>
        <p:txBody>
          <a:bodyPr wrap="none" rtlCol="0">
            <a:spAutoFit/>
          </a:bodyPr>
          <a:lstStyle/>
          <a:p>
            <a:r>
              <a:rPr lang="en-US" dirty="0"/>
              <a:t>Trim Bristles to form a slant</a:t>
            </a:r>
          </a:p>
        </p:txBody>
      </p:sp>
    </p:spTree>
    <p:extLst>
      <p:ext uri="{BB962C8B-B14F-4D97-AF65-F5344CB8AC3E}">
        <p14:creationId xmlns:p14="http://schemas.microsoft.com/office/powerpoint/2010/main" val="989714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CBFDA96\IMG_0009.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745254" y="417546"/>
            <a:ext cx="2730764" cy="204807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Mark\AppData\Local\Temp\7zE0CBFDA96\IMG_0011.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647"/>
          <a:stretch/>
        </p:blipFill>
        <p:spPr bwMode="auto">
          <a:xfrm rot="5400000">
            <a:off x="7121050" y="4799108"/>
            <a:ext cx="2000492" cy="204540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Mark\AppData\Local\Temp\7zE0CBFDA96\IMG_0010.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174"/>
          <a:stretch/>
        </p:blipFill>
        <p:spPr bwMode="auto">
          <a:xfrm rot="5400000">
            <a:off x="7196414" y="2873979"/>
            <a:ext cx="1849764" cy="2045407"/>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Mark\AppData\Local\Temp\7zE0CBFDA96\IMG_0012.HEIC"/>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7373" t="19477" r="1"/>
          <a:stretch/>
        </p:blipFill>
        <p:spPr bwMode="auto">
          <a:xfrm rot="5400000">
            <a:off x="5103216" y="3739422"/>
            <a:ext cx="1917019" cy="190577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Mark\AppData\Local\Temp\7zE0CBFDA96\IMG_0008.HEI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4685025" y="426697"/>
            <a:ext cx="2753402" cy="20650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a:bodyPr>
          <a:lstStyle/>
          <a:p>
            <a:r>
              <a:rPr lang="en-US" dirty="0" smtClean="0"/>
              <a:t>Left Foot</a:t>
            </a:r>
            <a:endParaRPr lang="en-US" dirty="0"/>
          </a:p>
        </p:txBody>
      </p:sp>
      <p:sp>
        <p:nvSpPr>
          <p:cNvPr id="3" name="Content Placeholder 2"/>
          <p:cNvSpPr>
            <a:spLocks noGrp="1"/>
          </p:cNvSpPr>
          <p:nvPr>
            <p:ph idx="1"/>
          </p:nvPr>
        </p:nvSpPr>
        <p:spPr>
          <a:xfrm>
            <a:off x="457200" y="990600"/>
            <a:ext cx="3886200" cy="5486399"/>
          </a:xfrm>
        </p:spPr>
        <p:txBody>
          <a:bodyPr>
            <a:normAutofit/>
          </a:bodyPr>
          <a:lstStyle/>
          <a:p>
            <a:r>
              <a:rPr lang="en-US" sz="2000" dirty="0" smtClean="0"/>
              <a:t>Add Left SG90 Servo to the left Leg</a:t>
            </a:r>
          </a:p>
          <a:p>
            <a:r>
              <a:rPr lang="en-US" sz="2000" dirty="0" smtClean="0"/>
              <a:t>Thread cord through slot</a:t>
            </a:r>
          </a:p>
          <a:p>
            <a:r>
              <a:rPr lang="en-US" sz="2000" dirty="0" smtClean="0"/>
              <a:t>Screw servo into left leg bracket.</a:t>
            </a:r>
          </a:p>
          <a:p>
            <a:endParaRPr lang="en-US" sz="2000" dirty="0"/>
          </a:p>
          <a:p>
            <a:endParaRPr lang="en-US" sz="2000" dirty="0" smtClean="0"/>
          </a:p>
          <a:p>
            <a:endParaRPr lang="en-US" sz="2000" dirty="0"/>
          </a:p>
          <a:p>
            <a:r>
              <a:rPr lang="en-US" sz="2000" dirty="0" smtClean="0"/>
              <a:t>Add Left FS90R (360) servo to left bracket</a:t>
            </a:r>
          </a:p>
          <a:p>
            <a:r>
              <a:rPr lang="en-US" sz="2000" dirty="0" smtClean="0"/>
              <a:t>Thread the wire through the channel and out the top</a:t>
            </a:r>
          </a:p>
        </p:txBody>
      </p:sp>
      <p:sp>
        <p:nvSpPr>
          <p:cNvPr id="6" name="Right Arrow 5"/>
          <p:cNvSpPr/>
          <p:nvPr/>
        </p:nvSpPr>
        <p:spPr>
          <a:xfrm>
            <a:off x="4419600" y="144158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4497131" y="4422501"/>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3506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Mark\AppData\Local\Temp\7zE0CBFDA96\IMG_0018.HE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506" t="14404"/>
          <a:stretch/>
        </p:blipFill>
        <p:spPr bwMode="auto">
          <a:xfrm rot="5400000">
            <a:off x="7054351" y="5100135"/>
            <a:ext cx="1824110" cy="145481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Mark\AppData\Local\Temp\7zE0CBFDA96\IMG_0014.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8651" t="6411" r="14083"/>
          <a:stretch/>
        </p:blipFill>
        <p:spPr bwMode="auto">
          <a:xfrm rot="5400000">
            <a:off x="665337" y="2562020"/>
            <a:ext cx="1800847" cy="267432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Mark\AppData\Local\Temp\7zE0CBFDA96\IMG_0013.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428" r="30357"/>
          <a:stretch/>
        </p:blipFill>
        <p:spPr bwMode="auto">
          <a:xfrm rot="5400000">
            <a:off x="6639560" y="1209040"/>
            <a:ext cx="165608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normAutofit/>
          </a:bodyPr>
          <a:lstStyle/>
          <a:p>
            <a:r>
              <a:rPr lang="en-US" dirty="0" smtClean="0"/>
              <a:t>Assemble the Right Leg and </a:t>
            </a:r>
            <a:r>
              <a:rPr lang="en-US" dirty="0" err="1" smtClean="0"/>
              <a:t>Chasis</a:t>
            </a:r>
            <a:endParaRPr lang="en-US" dirty="0"/>
          </a:p>
        </p:txBody>
      </p:sp>
      <p:sp>
        <p:nvSpPr>
          <p:cNvPr id="5" name="Content Placeholder 4"/>
          <p:cNvSpPr>
            <a:spLocks noGrp="1"/>
          </p:cNvSpPr>
          <p:nvPr>
            <p:ph idx="1"/>
          </p:nvPr>
        </p:nvSpPr>
        <p:spPr>
          <a:xfrm>
            <a:off x="457200" y="1600201"/>
            <a:ext cx="4800600" cy="1066799"/>
          </a:xfrm>
        </p:spPr>
        <p:txBody>
          <a:bodyPr>
            <a:normAutofit/>
          </a:bodyPr>
          <a:lstStyle/>
          <a:p>
            <a:r>
              <a:rPr lang="en-US" dirty="0" smtClean="0"/>
              <a:t>Repeat the same assembly for the right leg</a:t>
            </a:r>
            <a:endParaRPr lang="en-US" dirty="0"/>
          </a:p>
        </p:txBody>
      </p:sp>
      <p:sp>
        <p:nvSpPr>
          <p:cNvPr id="17" name="Right Arrow 16"/>
          <p:cNvSpPr/>
          <p:nvPr/>
        </p:nvSpPr>
        <p:spPr>
          <a:xfrm>
            <a:off x="5486400" y="190500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467600" y="2174809"/>
            <a:ext cx="914400" cy="9493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4"/>
          <p:cNvSpPr txBox="1">
            <a:spLocks/>
          </p:cNvSpPr>
          <p:nvPr/>
        </p:nvSpPr>
        <p:spPr>
          <a:xfrm>
            <a:off x="3657600" y="3134515"/>
            <a:ext cx="5410200" cy="1066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smtClean="0"/>
              <a:t>Insert the legs into the leg chassis</a:t>
            </a:r>
          </a:p>
          <a:p>
            <a:r>
              <a:rPr lang="en-US" sz="1600" dirty="0" smtClean="0"/>
              <a:t>Thread the wires through the slots</a:t>
            </a:r>
          </a:p>
          <a:p>
            <a:r>
              <a:rPr lang="en-US" sz="1600" dirty="0" smtClean="0"/>
              <a:t>The picture shows the back of the chassis</a:t>
            </a:r>
          </a:p>
          <a:p>
            <a:r>
              <a:rPr lang="en-US" sz="1600" dirty="0" smtClean="0"/>
              <a:t>The FS90R wires should thread the front of the chassis</a:t>
            </a:r>
          </a:p>
          <a:p>
            <a:r>
              <a:rPr lang="en-US" sz="1600" dirty="0" smtClean="0"/>
              <a:t>The SG90 wires should be towards the back</a:t>
            </a:r>
            <a:endParaRPr lang="en-US" sz="1600" dirty="0"/>
          </a:p>
        </p:txBody>
      </p:sp>
      <p:sp>
        <p:nvSpPr>
          <p:cNvPr id="20" name="Right Arrow 19"/>
          <p:cNvSpPr/>
          <p:nvPr/>
        </p:nvSpPr>
        <p:spPr>
          <a:xfrm rot="10800000">
            <a:off x="3124200" y="354019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4"/>
          <p:cNvSpPr txBox="1">
            <a:spLocks/>
          </p:cNvSpPr>
          <p:nvPr/>
        </p:nvSpPr>
        <p:spPr>
          <a:xfrm>
            <a:off x="1333500" y="5252933"/>
            <a:ext cx="4800600" cy="106679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Screw the wheels using the 180 degree bracket to the FS90R servos</a:t>
            </a:r>
          </a:p>
          <a:p>
            <a:r>
              <a:rPr lang="en-US" dirty="0" smtClean="0"/>
              <a:t>Do both sides (Left/Right)</a:t>
            </a:r>
            <a:endParaRPr lang="en-US" dirty="0"/>
          </a:p>
        </p:txBody>
      </p:sp>
      <p:sp>
        <p:nvSpPr>
          <p:cNvPr id="22" name="Right Arrow 21"/>
          <p:cNvSpPr/>
          <p:nvPr/>
        </p:nvSpPr>
        <p:spPr>
          <a:xfrm>
            <a:off x="6362700" y="555773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09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Mark\AppData\Local\Temp\7zE0CBFDA96\IMG_0017.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413500" y="444500"/>
            <a:ext cx="29464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Mark\AppData\Local\Temp\7zE0CBFDA96\IMG_0015.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6924675" y="4562475"/>
            <a:ext cx="2362200" cy="177165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Mark\AppData\Local\Temp\7zE0CBFDA96\IMG_0016.HEI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4603448" y="4235753"/>
            <a:ext cx="2796419" cy="209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344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Session 4</a:t>
            </a:r>
            <a:endParaRPr lang="en-US" dirty="0"/>
          </a:p>
        </p:txBody>
      </p:sp>
    </p:spTree>
    <p:extLst>
      <p:ext uri="{BB962C8B-B14F-4D97-AF65-F5344CB8AC3E}">
        <p14:creationId xmlns:p14="http://schemas.microsoft.com/office/powerpoint/2010/main" val="24608796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47</a:t>
            </a:fld>
            <a:endParaRPr lang="en-US" dirty="0"/>
          </a:p>
        </p:txBody>
      </p:sp>
      <p:pic>
        <p:nvPicPr>
          <p:cNvPr id="7" name="Picture 6">
            <a:extLst>
              <a:ext uri="{FF2B5EF4-FFF2-40B4-BE49-F238E27FC236}">
                <a16:creationId xmlns=""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8" name="Rounded Rectangle 7"/>
          <p:cNvSpPr/>
          <p:nvPr/>
        </p:nvSpPr>
        <p:spPr>
          <a:xfrm>
            <a:off x="3276053" y="3840955"/>
            <a:ext cx="3048000" cy="40719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76053" y="4114800"/>
            <a:ext cx="3048000"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159967" y="533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143707" y="1143000"/>
            <a:ext cx="3180346" cy="1295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486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Robotics Careers</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a:t>career choices for robotics are almost endless but here are a few examples</a:t>
            </a:r>
          </a:p>
          <a:p>
            <a:pPr marL="457200" lvl="1" indent="0">
              <a:buNone/>
            </a:pPr>
            <a:r>
              <a:rPr lang="en-US" dirty="0"/>
              <a:t>- Automotive Industry</a:t>
            </a:r>
          </a:p>
          <a:p>
            <a:pPr marL="457200" lvl="1" indent="0">
              <a:buNone/>
            </a:pPr>
            <a:r>
              <a:rPr lang="en-US" dirty="0"/>
              <a:t>- NASA</a:t>
            </a:r>
          </a:p>
          <a:p>
            <a:pPr marL="457200" lvl="1" indent="0">
              <a:buNone/>
            </a:pPr>
            <a:r>
              <a:rPr lang="en-US" dirty="0"/>
              <a:t>- Boston Dynamics</a:t>
            </a:r>
          </a:p>
          <a:p>
            <a:pPr marL="457200" lvl="1" indent="0">
              <a:buNone/>
            </a:pPr>
            <a:r>
              <a:rPr lang="en-US" dirty="0"/>
              <a:t>- Software Engineering</a:t>
            </a:r>
          </a:p>
          <a:p>
            <a:pPr marL="457200" lvl="1" indent="0">
              <a:buNone/>
            </a:pPr>
            <a:r>
              <a:rPr lang="en-US" dirty="0"/>
              <a:t>- Consumer Markets</a:t>
            </a:r>
          </a:p>
          <a:p>
            <a:pPr marL="457200" lvl="1" indent="0">
              <a:buNone/>
            </a:pPr>
            <a:r>
              <a:rPr lang="en-US" dirty="0"/>
              <a:t>- Household robots</a:t>
            </a:r>
          </a:p>
          <a:p>
            <a:pPr marL="457200" lvl="1" indent="0">
              <a:buNone/>
            </a:pPr>
            <a:r>
              <a:rPr lang="en-US" dirty="0"/>
              <a:t>- Prosthetics</a:t>
            </a:r>
          </a:p>
          <a:p>
            <a:pPr marL="457200" lvl="1" indent="0">
              <a:buNone/>
            </a:pPr>
            <a:r>
              <a:rPr lang="en-US" dirty="0"/>
              <a:t>- Military</a:t>
            </a:r>
          </a:p>
          <a:p>
            <a:endParaRPr lang="en-US" dirty="0"/>
          </a:p>
        </p:txBody>
      </p:sp>
    </p:spTree>
    <p:extLst>
      <p:ext uri="{BB962C8B-B14F-4D97-AF65-F5344CB8AC3E}">
        <p14:creationId xmlns:p14="http://schemas.microsoft.com/office/powerpoint/2010/main" val="26317763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Education for a Robotics Career</a:t>
            </a:r>
            <a:endParaRPr lang="en-US" dirty="0"/>
          </a:p>
        </p:txBody>
      </p:sp>
      <p:sp>
        <p:nvSpPr>
          <p:cNvPr id="3" name="Content Placeholder 2"/>
          <p:cNvSpPr>
            <a:spLocks noGrp="1"/>
          </p:cNvSpPr>
          <p:nvPr>
            <p:ph idx="1"/>
          </p:nvPr>
        </p:nvSpPr>
        <p:spPr>
          <a:xfrm>
            <a:off x="152400" y="1462644"/>
            <a:ext cx="5867400" cy="4495800"/>
          </a:xfrm>
        </p:spPr>
        <p:txBody>
          <a:bodyPr>
            <a:normAutofit fontScale="85000" lnSpcReduction="20000"/>
          </a:bodyPr>
          <a:lstStyle/>
          <a:p>
            <a:r>
              <a:rPr lang="en-US" dirty="0" smtClean="0"/>
              <a:t>Electrical Engineering (Sensors, computation)</a:t>
            </a:r>
          </a:p>
          <a:p>
            <a:pPr lvl="1"/>
            <a:r>
              <a:rPr lang="en-US" dirty="0" smtClean="0"/>
              <a:t>Control Systems (Mobility)</a:t>
            </a:r>
          </a:p>
          <a:p>
            <a:r>
              <a:rPr lang="en-US" dirty="0" smtClean="0"/>
              <a:t>Computer Engineering (Programming, computation, human-robot interface)</a:t>
            </a:r>
          </a:p>
          <a:p>
            <a:r>
              <a:rPr lang="en-US" dirty="0" smtClean="0"/>
              <a:t>Robotic Engineering (human-robot interface, system integration)</a:t>
            </a:r>
          </a:p>
          <a:p>
            <a:r>
              <a:rPr lang="en-US" dirty="0" smtClean="0"/>
              <a:t>Computer Science (Programming, AI, ML)</a:t>
            </a:r>
          </a:p>
          <a:p>
            <a:r>
              <a:rPr lang="en-US" dirty="0" smtClean="0"/>
              <a:t>Mechanical Engineering (manipulators, mobility)</a:t>
            </a:r>
          </a:p>
          <a:p>
            <a:r>
              <a:rPr lang="en-US" dirty="0" smtClean="0"/>
              <a:t>Bio-Medical Engineering (medical robots) </a:t>
            </a:r>
            <a:endParaRPr lang="en-US" dirty="0"/>
          </a:p>
        </p:txBody>
      </p:sp>
      <p:pic>
        <p:nvPicPr>
          <p:cNvPr id="1026" name="Picture 2" descr="C:\Users\Mark\AppData\Local\Microsoft\Windows\INetCache\IE\ZSQPW24N\mk-iii-megabot-piloted-2830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447800"/>
            <a:ext cx="292608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33600" y="5943600"/>
            <a:ext cx="4869859" cy="646331"/>
          </a:xfrm>
          <a:prstGeom prst="rect">
            <a:avLst/>
          </a:prstGeom>
          <a:noFill/>
        </p:spPr>
        <p:txBody>
          <a:bodyPr wrap="none" rtlCol="0">
            <a:spAutoFit/>
          </a:bodyPr>
          <a:lstStyle/>
          <a:p>
            <a:r>
              <a:rPr lang="en-US" dirty="0">
                <a:hlinkClick r:id="rId3"/>
              </a:rPr>
              <a:t>https://</a:t>
            </a:r>
            <a:r>
              <a:rPr lang="en-US" dirty="0" smtClean="0">
                <a:hlinkClick r:id="rId3"/>
              </a:rPr>
              <a:t>www.youtube.com/watch?v=zauYACP2lOc</a:t>
            </a:r>
            <a:endParaRPr lang="en-US" dirty="0" smtClean="0"/>
          </a:p>
          <a:p>
            <a:endParaRPr lang="en-US" dirty="0"/>
          </a:p>
        </p:txBody>
      </p:sp>
      <p:sp>
        <p:nvSpPr>
          <p:cNvPr id="6" name="TextBox 5"/>
          <p:cNvSpPr txBox="1"/>
          <p:nvPr/>
        </p:nvSpPr>
        <p:spPr>
          <a:xfrm>
            <a:off x="2133600" y="5578078"/>
            <a:ext cx="3573735" cy="369332"/>
          </a:xfrm>
          <a:prstGeom prst="rect">
            <a:avLst/>
          </a:prstGeom>
          <a:noFill/>
        </p:spPr>
        <p:txBody>
          <a:bodyPr wrap="none" rtlCol="0">
            <a:spAutoFit/>
          </a:bodyPr>
          <a:lstStyle/>
          <a:p>
            <a:r>
              <a:rPr lang="en-US" dirty="0" smtClean="0"/>
              <a:t>OSU Collaborative Robotics Institute</a:t>
            </a:r>
            <a:endParaRPr lang="en-US" dirty="0"/>
          </a:p>
        </p:txBody>
      </p:sp>
    </p:spTree>
    <p:extLst>
      <p:ext uri="{BB962C8B-B14F-4D97-AF65-F5344CB8AC3E}">
        <p14:creationId xmlns:p14="http://schemas.microsoft.com/office/powerpoint/2010/main" val="33470378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fontScale="90000"/>
          </a:bodyPr>
          <a:lstStyle/>
          <a:p>
            <a:pPr eaLnBrk="1" hangingPunct="1"/>
            <a:r>
              <a:rPr lang="en-US" altLang="en-US" sz="3600" dirty="0" smtClean="0">
                <a:solidFill>
                  <a:srgbClr val="00B050"/>
                </a:solidFill>
                <a:hlinkClick r:id="rId2" action="ppaction://hlinkfile" tooltip="OSHA at a Glance"/>
              </a:rPr>
              <a:t>Occupational Safety and Health Administration (OSHA)</a:t>
            </a:r>
            <a:endParaRPr lang="en-US" altLang="en-US" sz="3600" dirty="0" smtClean="0">
              <a:solidFill>
                <a:srgbClr val="00B050"/>
              </a:solidFill>
            </a:endParaRPr>
          </a:p>
        </p:txBody>
      </p:sp>
      <p:sp>
        <p:nvSpPr>
          <p:cNvPr id="16387" name="Content Placeholder 2"/>
          <p:cNvSpPr>
            <a:spLocks noGrp="1"/>
          </p:cNvSpPr>
          <p:nvPr>
            <p:ph idx="1"/>
          </p:nvPr>
        </p:nvSpPr>
        <p:spPr>
          <a:xfrm>
            <a:off x="457200" y="1600200"/>
            <a:ext cx="8686800" cy="4525963"/>
          </a:xfrm>
        </p:spPr>
        <p:txBody>
          <a:bodyPr/>
          <a:lstStyle/>
          <a:p>
            <a:pPr eaLnBrk="1" hangingPunct="1">
              <a:buFont typeface="Arial" charset="0"/>
              <a:buNone/>
            </a:pPr>
            <a:r>
              <a:rPr lang="en-US" altLang="en-US" sz="2200" b="1" dirty="0" smtClean="0"/>
              <a:t>Robotics</a:t>
            </a:r>
            <a:r>
              <a:rPr lang="en-US" altLang="en-US" sz="2200" dirty="0" smtClean="0"/>
              <a:t> </a:t>
            </a:r>
          </a:p>
          <a:p>
            <a:pPr eaLnBrk="1" hangingPunct="1"/>
            <a:r>
              <a:rPr lang="en-US" altLang="en-US" dirty="0" smtClean="0"/>
              <a:t>Studies indicate that many robot accidents occur during non-routine operating conditions, such as programming, maintenance, testing, setup, or adjustment. During many of these operations the worker may temporarily be within the robot's working envelope where unintended operations could result in injuries.</a:t>
            </a:r>
          </a:p>
        </p:txBody>
      </p:sp>
      <p:pic>
        <p:nvPicPr>
          <p:cNvPr id="16388" name="Picture 5" descr="Robotics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 Copyright Office at the Library of Congress — http://www.copyright.gov — to search for copyrighted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914400"/>
            <a:ext cx="1571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3181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Session 5</a:t>
            </a:r>
            <a:endParaRPr lang="en-US" dirty="0"/>
          </a:p>
        </p:txBody>
      </p:sp>
    </p:spTree>
    <p:extLst>
      <p:ext uri="{BB962C8B-B14F-4D97-AF65-F5344CB8AC3E}">
        <p14:creationId xmlns:p14="http://schemas.microsoft.com/office/powerpoint/2010/main" val="10838152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51</a:t>
            </a:fld>
            <a:endParaRPr lang="en-US" dirty="0"/>
          </a:p>
        </p:txBody>
      </p:sp>
      <p:pic>
        <p:nvPicPr>
          <p:cNvPr id="7" name="Picture 6">
            <a:extLst>
              <a:ext uri="{FF2B5EF4-FFF2-40B4-BE49-F238E27FC236}">
                <a16:creationId xmlns=""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34000" y="4343400"/>
            <a:ext cx="33528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smtClean="0"/>
              <a:t>Our progress</a:t>
            </a:r>
            <a:endParaRPr lang="en-US" sz="2800" b="1" i="1" dirty="0"/>
          </a:p>
        </p:txBody>
      </p:sp>
      <p:pic>
        <p:nvPicPr>
          <p:cNvPr id="14"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320237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298291" y="3973305"/>
            <a:ext cx="33528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2529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52</a:t>
            </a:fld>
            <a:endParaRPr lang="en-US" dirty="0"/>
          </a:p>
        </p:txBody>
      </p:sp>
      <p:pic>
        <p:nvPicPr>
          <p:cNvPr id="7" name="Picture 6">
            <a:extLst>
              <a:ext uri="{FF2B5EF4-FFF2-40B4-BE49-F238E27FC236}">
                <a16:creationId xmlns=""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9" name="Rounded Rectangle 8"/>
          <p:cNvSpPr/>
          <p:nvPr/>
        </p:nvSpPr>
        <p:spPr>
          <a:xfrm>
            <a:off x="3126390" y="457200"/>
            <a:ext cx="3198209"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3124199" y="1149058"/>
            <a:ext cx="3236167" cy="12893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1327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F4C0B10B-D2C4-4A54-AFAD-3D27DF88BB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 xmlns:a16="http://schemas.microsoft.com/office/drawing/2014/main" id="{B6BADB90-C74B-40D6-86DC-503F65FCE8D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 xmlns:a16="http://schemas.microsoft.com/office/drawing/2014/main" id="{6559431D-1886-4AE0-9B87-9AD2ECAB8439}"/>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 xmlns:a16="http://schemas.microsoft.com/office/drawing/2014/main" id="{373850A5-B04A-4FCD-9E73-EE322167FB31}"/>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 xmlns:a16="http://schemas.microsoft.com/office/drawing/2014/main" id="{82C18C67-80FA-4738-AA53-0AF2419F98E0}"/>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 xmlns:a16="http://schemas.microsoft.com/office/drawing/2014/main" id="{48543B1A-8BF5-4C63-8404-41B2EA70B33E}"/>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 xmlns:a16="http://schemas.microsoft.com/office/drawing/2014/main" id="{92DF5096-E051-498C-A3ED-CBA77A813AA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48515" y="589024"/>
            <a:ext cx="7729890" cy="1683122"/>
          </a:xfrm>
        </p:spPr>
        <p:txBody>
          <a:bodyPr>
            <a:noAutofit/>
          </a:bodyPr>
          <a:lstStyle/>
          <a:p>
            <a:r>
              <a:rPr lang="en-US" sz="2400" dirty="0">
                <a:solidFill>
                  <a:srgbClr val="FFFFFF"/>
                </a:solidFill>
              </a:rPr>
              <a:t>Put all the tech of  the </a:t>
            </a:r>
            <a:r>
              <a:rPr lang="en-US" sz="2400" dirty="0" err="1">
                <a:solidFill>
                  <a:srgbClr val="FFFFFF"/>
                </a:solidFill>
              </a:rPr>
              <a:t>ParksBot</a:t>
            </a:r>
            <a:r>
              <a:rPr lang="en-US" sz="2400" dirty="0">
                <a:solidFill>
                  <a:srgbClr val="FFFFFF"/>
                </a:solidFill>
              </a:rPr>
              <a:t>, </a:t>
            </a:r>
            <a:r>
              <a:rPr lang="en-US" sz="2400" dirty="0" err="1">
                <a:solidFill>
                  <a:srgbClr val="FFFFFF"/>
                </a:solidFill>
              </a:rPr>
              <a:t>Sauerbot</a:t>
            </a:r>
            <a:r>
              <a:rPr lang="en-US" sz="2400" dirty="0">
                <a:solidFill>
                  <a:srgbClr val="FFFFFF"/>
                </a:solidFill>
              </a:rPr>
              <a:t>, and </a:t>
            </a:r>
            <a:r>
              <a:rPr lang="en-US" sz="2400" dirty="0" err="1">
                <a:solidFill>
                  <a:srgbClr val="FFFFFF"/>
                </a:solidFill>
              </a:rPr>
              <a:t>crAshleyBot</a:t>
            </a:r>
            <a:r>
              <a:rPr lang="en-US" sz="2400" dirty="0">
                <a:solidFill>
                  <a:srgbClr val="FFFFFF"/>
                </a:solidFill>
              </a:rPr>
              <a:t> into one and what do you get?</a:t>
            </a:r>
            <a:br>
              <a:rPr lang="en-US" sz="2400" dirty="0">
                <a:solidFill>
                  <a:srgbClr val="FFFFFF"/>
                </a:solidFill>
              </a:rPr>
            </a:br>
            <a:r>
              <a:rPr lang="en-US" sz="2400" dirty="0">
                <a:solidFill>
                  <a:srgbClr val="FFFFFF"/>
                </a:solidFill>
              </a:rPr>
              <a:t> </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The </a:t>
            </a:r>
            <a:r>
              <a:rPr lang="en-US" sz="2400" i="1" dirty="0" err="1">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FischBot</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 500 </a:t>
            </a:r>
            <a:b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br>
            <a:r>
              <a:rPr lang="en-US" sz="2400" i="1" dirty="0">
                <a:solidFill>
                  <a:srgbClr val="FFFFFF"/>
                </a:solidFill>
                <a:latin typeface="+mn-lt"/>
                <a:ea typeface="Microsoft GothicNeo Light" panose="020B0503020000020004" pitchFamily="34" charset="-127"/>
                <a:cs typeface="Microsoft GothicNeo Light" panose="020B0503020000020004" pitchFamily="34" charset="-127"/>
              </a:rPr>
              <a:t>Able to navigate the challenges</a:t>
            </a:r>
            <a:endParaRPr lang="en-US" sz="2800" i="1" dirty="0">
              <a:solidFill>
                <a:srgbClr val="FFFFFF"/>
              </a:solidFill>
              <a:latin typeface="+mn-lt"/>
              <a:ea typeface="Microsoft GothicNeo Light" panose="020B0503020000020004" pitchFamily="34" charset="-127"/>
              <a:cs typeface="Microsoft GothicNeo Light" panose="020B0503020000020004" pitchFamily="34" charset="-127"/>
            </a:endParaRPr>
          </a:p>
        </p:txBody>
      </p:sp>
      <p:sp>
        <p:nvSpPr>
          <p:cNvPr id="3" name="Content Placeholder 2"/>
          <p:cNvSpPr>
            <a:spLocks noGrp="1"/>
          </p:cNvSpPr>
          <p:nvPr>
            <p:ph idx="1"/>
          </p:nvPr>
        </p:nvSpPr>
        <p:spPr>
          <a:xfrm>
            <a:off x="1068678" y="2494450"/>
            <a:ext cx="4493922" cy="3563159"/>
          </a:xfrm>
        </p:spPr>
        <p:txBody>
          <a:bodyPr>
            <a:normAutofit/>
          </a:bodyPr>
          <a:lstStyle/>
          <a:p>
            <a:pPr marL="0" indent="0">
              <a:buNone/>
            </a:pPr>
            <a:r>
              <a:rPr lang="en-US" sz="2100" dirty="0"/>
              <a:t>What is it:</a:t>
            </a:r>
          </a:p>
          <a:p>
            <a:r>
              <a:rPr lang="en-US" sz="2100" dirty="0"/>
              <a:t>An autonomous robot</a:t>
            </a:r>
          </a:p>
          <a:p>
            <a:r>
              <a:rPr lang="en-US" sz="2100" dirty="0"/>
              <a:t>Utilizes depth sensors and locomotion to avoid obstacles</a:t>
            </a:r>
          </a:p>
          <a:p>
            <a:pPr marL="0" indent="0">
              <a:buNone/>
            </a:pPr>
            <a:endParaRPr lang="en-US" sz="2100" dirty="0"/>
          </a:p>
          <a:p>
            <a:pPr marL="0" indent="0">
              <a:buNone/>
            </a:pPr>
            <a:r>
              <a:rPr lang="en-US" sz="2100" dirty="0"/>
              <a:t>What we’ll learn:</a:t>
            </a:r>
          </a:p>
          <a:p>
            <a:r>
              <a:rPr lang="en-US" sz="2100" dirty="0"/>
              <a:t>Algorithms for Obstacle avoidance</a:t>
            </a:r>
          </a:p>
          <a:p>
            <a:r>
              <a:rPr lang="en-US" sz="2100" dirty="0"/>
              <a:t>How to debug</a:t>
            </a:r>
          </a:p>
          <a:p>
            <a:r>
              <a:rPr lang="en-US" sz="2100" dirty="0"/>
              <a:t>Challenges in navigation</a:t>
            </a:r>
          </a:p>
          <a:p>
            <a:endParaRPr lang="en-US" sz="2100" dirty="0"/>
          </a:p>
        </p:txBody>
      </p:sp>
      <p:pic>
        <p:nvPicPr>
          <p:cNvPr id="6" name="Picture 5" descr="A picture containing table, game&#10;&#10;Description automatically generated">
            <a:extLst>
              <a:ext uri="{FF2B5EF4-FFF2-40B4-BE49-F238E27FC236}">
                <a16:creationId xmlns="" xmlns:a16="http://schemas.microsoft.com/office/drawing/2014/main" id="{3DF83B8E-D3E4-42E3-922B-AEC283064B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5619" y="2683754"/>
            <a:ext cx="2323148" cy="1742361"/>
          </a:xfrm>
          <a:prstGeom prst="rect">
            <a:avLst/>
          </a:prstGeom>
        </p:spPr>
      </p:pic>
    </p:spTree>
    <p:extLst>
      <p:ext uri="{BB962C8B-B14F-4D97-AF65-F5344CB8AC3E}">
        <p14:creationId xmlns:p14="http://schemas.microsoft.com/office/powerpoint/2010/main" val="173004902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37908" y="3910782"/>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236482" y="2036492"/>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75735" y="202006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36549" y="2760392"/>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615895" y="2760392"/>
            <a:ext cx="819455" cy="646331"/>
          </a:xfrm>
          <a:prstGeom prst="rect">
            <a:avLst/>
          </a:prstGeom>
          <a:noFill/>
        </p:spPr>
        <p:txBody>
          <a:bodyPr wrap="none" rtlCol="0">
            <a:spAutoFit/>
          </a:bodyPr>
          <a:lstStyle/>
          <a:p>
            <a:r>
              <a:rPr lang="en-US" dirty="0"/>
              <a:t>Left </a:t>
            </a:r>
          </a:p>
          <a:p>
            <a:r>
              <a:rPr lang="en-US" dirty="0"/>
              <a:t>Sensor</a:t>
            </a:r>
          </a:p>
        </p:txBody>
      </p:sp>
      <p:sp>
        <p:nvSpPr>
          <p:cNvPr id="7" name="Down Arrow 6"/>
          <p:cNvSpPr/>
          <p:nvPr/>
        </p:nvSpPr>
        <p:spPr>
          <a:xfrm rot="10800000">
            <a:off x="2005424" y="2590799"/>
            <a:ext cx="482985" cy="7791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53027" y="1490663"/>
            <a:ext cx="979371" cy="369332"/>
          </a:xfrm>
          <a:prstGeom prst="rect">
            <a:avLst/>
          </a:prstGeom>
          <a:noFill/>
        </p:spPr>
        <p:txBody>
          <a:bodyPr wrap="none" rtlCol="0">
            <a:spAutoFit/>
          </a:bodyPr>
          <a:lstStyle/>
          <a:p>
            <a:r>
              <a:rPr lang="en-US" b="1"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60882" y="2188891"/>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200135" y="217245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60949" y="2912791"/>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340295" y="2912791"/>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5924198" y="2439159"/>
            <a:ext cx="224647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629434" y="1613443"/>
            <a:ext cx="618439" cy="369332"/>
          </a:xfrm>
          <a:prstGeom prst="rect">
            <a:avLst/>
          </a:prstGeom>
          <a:noFill/>
        </p:spPr>
        <p:txBody>
          <a:bodyPr wrap="none" rtlCol="0">
            <a:spAutoFit/>
          </a:bodyPr>
          <a:lstStyle/>
          <a:p>
            <a:r>
              <a:rPr lang="en-US" b="1" dirty="0"/>
              <a:t>Stop</a:t>
            </a:r>
          </a:p>
        </p:txBody>
      </p:sp>
      <p:sp>
        <p:nvSpPr>
          <p:cNvPr id="3" name="Hexagon 2"/>
          <p:cNvSpPr/>
          <p:nvPr/>
        </p:nvSpPr>
        <p:spPr>
          <a:xfrm>
            <a:off x="7247873" y="1665643"/>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895" y="5791200"/>
            <a:ext cx="3557641" cy="369332"/>
          </a:xfrm>
          <a:prstGeom prst="rect">
            <a:avLst/>
          </a:prstGeom>
        </p:spPr>
        <p:txBody>
          <a:bodyPr wrap="none">
            <a:spAutoFit/>
          </a:bodyPr>
          <a:lstStyle/>
          <a:p>
            <a:r>
              <a:rPr lang="en-US" dirty="0"/>
              <a:t> if an object isn’t close go forward    </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spTree>
    <p:extLst>
      <p:ext uri="{BB962C8B-B14F-4D97-AF65-F5344CB8AC3E}">
        <p14:creationId xmlns:p14="http://schemas.microsoft.com/office/powerpoint/2010/main" val="19442517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272201" y="3944120"/>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170775" y="206983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10028" y="2053398"/>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0842" y="2793730"/>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550188" y="2793730"/>
            <a:ext cx="819455" cy="646331"/>
          </a:xfrm>
          <a:prstGeom prst="rect">
            <a:avLst/>
          </a:prstGeom>
          <a:noFill/>
        </p:spPr>
        <p:txBody>
          <a:bodyPr wrap="none" rtlCol="0">
            <a:spAutoFit/>
          </a:bodyPr>
          <a:lstStyle/>
          <a:p>
            <a:r>
              <a:rPr lang="en-US" dirty="0"/>
              <a:t>Left </a:t>
            </a:r>
          </a:p>
          <a:p>
            <a:r>
              <a:rPr lang="en-US" dirty="0"/>
              <a:t>Sensor</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996601" y="4096519"/>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895175" y="222222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34428" y="2205797"/>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95242" y="2946129"/>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274588" y="2946129"/>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2193405" y="2168512"/>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296699" y="1584034"/>
            <a:ext cx="1164550" cy="369332"/>
          </a:xfrm>
          <a:prstGeom prst="rect">
            <a:avLst/>
          </a:prstGeom>
          <a:noFill/>
        </p:spPr>
        <p:txBody>
          <a:bodyPr wrap="none" rtlCol="0">
            <a:spAutoFit/>
          </a:bodyPr>
          <a:lstStyle/>
          <a:p>
            <a:r>
              <a:rPr lang="en-US" b="1" dirty="0"/>
              <a:t>Turn Right</a:t>
            </a:r>
          </a:p>
        </p:txBody>
      </p:sp>
      <p:sp>
        <p:nvSpPr>
          <p:cNvPr id="3" name="Bent Arrow 2"/>
          <p:cNvSpPr/>
          <p:nvPr/>
        </p:nvSpPr>
        <p:spPr>
          <a:xfrm>
            <a:off x="6896195" y="2717907"/>
            <a:ext cx="714089"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684451" y="1447801"/>
            <a:ext cx="1033553" cy="369332"/>
          </a:xfrm>
          <a:prstGeom prst="rect">
            <a:avLst/>
          </a:prstGeom>
          <a:noFill/>
        </p:spPr>
        <p:txBody>
          <a:bodyPr wrap="none" rtlCol="0">
            <a:spAutoFit/>
          </a:bodyPr>
          <a:lstStyle/>
          <a:p>
            <a:r>
              <a:rPr lang="en-US" b="1" dirty="0"/>
              <a:t>Turn Left</a:t>
            </a:r>
          </a:p>
        </p:txBody>
      </p:sp>
      <p:sp>
        <p:nvSpPr>
          <p:cNvPr id="19" name="Bent Arrow 18"/>
          <p:cNvSpPr/>
          <p:nvPr/>
        </p:nvSpPr>
        <p:spPr>
          <a:xfrm flipH="1">
            <a:off x="1401750" y="2586621"/>
            <a:ext cx="896844"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5988053" y="2320098"/>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9" name="Rectangle 8"/>
          <p:cNvSpPr/>
          <p:nvPr/>
        </p:nvSpPr>
        <p:spPr>
          <a:xfrm>
            <a:off x="959915" y="5486400"/>
            <a:ext cx="2866410" cy="646331"/>
          </a:xfrm>
          <a:prstGeom prst="rect">
            <a:avLst/>
          </a:prstGeom>
        </p:spPr>
        <p:txBody>
          <a:bodyPr wrap="square">
            <a:spAutoFit/>
          </a:bodyPr>
          <a:lstStyle/>
          <a:p>
            <a:r>
              <a:rPr lang="en-US" dirty="0"/>
              <a:t> if an object is close to the right sensor turn left</a:t>
            </a:r>
          </a:p>
        </p:txBody>
      </p:sp>
      <p:sp>
        <p:nvSpPr>
          <p:cNvPr id="16" name="Rectangle 15"/>
          <p:cNvSpPr/>
          <p:nvPr/>
        </p:nvSpPr>
        <p:spPr>
          <a:xfrm>
            <a:off x="5838406" y="5562600"/>
            <a:ext cx="2467394" cy="646331"/>
          </a:xfrm>
          <a:prstGeom prst="rect">
            <a:avLst/>
          </a:prstGeom>
        </p:spPr>
        <p:txBody>
          <a:bodyPr wrap="square">
            <a:spAutoFit/>
          </a:bodyPr>
          <a:lstStyle/>
          <a:p>
            <a:r>
              <a:rPr lang="en-US" dirty="0"/>
              <a:t> if an object is close to the left sensor turn right</a:t>
            </a:r>
          </a:p>
        </p:txBody>
      </p:sp>
    </p:spTree>
    <p:extLst>
      <p:ext uri="{BB962C8B-B14F-4D97-AF65-F5344CB8AC3E}">
        <p14:creationId xmlns:p14="http://schemas.microsoft.com/office/powerpoint/2010/main" val="255590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3" grpId="0" animBg="1"/>
      <p:bldP spid="18" grpId="0"/>
      <p:bldP spid="19" grpId="0" animBg="1"/>
      <p:bldP spid="20" grpId="0" animBg="1"/>
      <p:bldP spid="9" grpId="0"/>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a:bodyPr>
          <a:lstStyle/>
          <a:p>
            <a:r>
              <a:rPr lang="en-US" dirty="0" smtClean="0"/>
              <a:t>What’s a Conditional </a:t>
            </a:r>
            <a:r>
              <a:rPr lang="en-US" dirty="0" err="1" smtClean="0"/>
              <a:t>Statment</a:t>
            </a:r>
            <a:endParaRPr lang="en-US" dirty="0"/>
          </a:p>
        </p:txBody>
      </p:sp>
      <p:sp>
        <p:nvSpPr>
          <p:cNvPr id="3" name="Content Placeholder 2"/>
          <p:cNvSpPr>
            <a:spLocks noGrp="1"/>
          </p:cNvSpPr>
          <p:nvPr>
            <p:ph idx="1"/>
          </p:nvPr>
        </p:nvSpPr>
        <p:spPr>
          <a:xfrm>
            <a:off x="228600" y="1143000"/>
            <a:ext cx="8229600" cy="5181600"/>
          </a:xfrm>
        </p:spPr>
        <p:txBody>
          <a:bodyPr>
            <a:normAutofit fontScale="62500" lnSpcReduction="20000"/>
          </a:bodyPr>
          <a:lstStyle/>
          <a:p>
            <a:pPr marL="0" indent="0">
              <a:buNone/>
            </a:pPr>
            <a:r>
              <a:rPr lang="en-US" b="1" dirty="0" smtClean="0"/>
              <a:t>In English</a:t>
            </a:r>
          </a:p>
          <a:p>
            <a:pPr marL="0" indent="0">
              <a:buNone/>
            </a:pPr>
            <a:endParaRPr lang="en-US" b="1" dirty="0"/>
          </a:p>
          <a:p>
            <a:pPr marL="0" indent="0">
              <a:buNone/>
            </a:pPr>
            <a:endParaRPr lang="en-US" b="1" dirty="0" smtClean="0"/>
          </a:p>
          <a:p>
            <a:pPr marL="0" indent="0">
              <a:buNone/>
            </a:pPr>
            <a:r>
              <a:rPr lang="en-US" sz="3300" dirty="0" smtClean="0"/>
              <a:t>	IF </a:t>
            </a:r>
            <a:r>
              <a:rPr lang="en-US" sz="3300" i="1" u="sng" dirty="0" smtClean="0">
                <a:solidFill>
                  <a:srgbClr val="00B050"/>
                </a:solidFill>
              </a:rPr>
              <a:t>the distance is less than a mile</a:t>
            </a:r>
            <a:r>
              <a:rPr lang="en-US" sz="3300" dirty="0" smtClean="0">
                <a:solidFill>
                  <a:srgbClr val="00B050"/>
                </a:solidFill>
              </a:rPr>
              <a:t> </a:t>
            </a:r>
            <a:r>
              <a:rPr lang="en-US" sz="3300" dirty="0" smtClean="0"/>
              <a:t>then </a:t>
            </a:r>
            <a:r>
              <a:rPr lang="en-US" sz="3300" i="1" u="sng" dirty="0" smtClean="0">
                <a:solidFill>
                  <a:srgbClr val="0070C0"/>
                </a:solidFill>
              </a:rPr>
              <a:t>I’ll walk</a:t>
            </a:r>
          </a:p>
          <a:p>
            <a:pPr marL="0" indent="0">
              <a:buNone/>
            </a:pPr>
            <a:r>
              <a:rPr lang="en-US" sz="3300" dirty="0" smtClean="0"/>
              <a:t>	ELSE</a:t>
            </a:r>
            <a:r>
              <a:rPr lang="en-US" sz="3300" i="1" dirty="0" smtClean="0"/>
              <a:t> </a:t>
            </a:r>
            <a:r>
              <a:rPr lang="en-US" sz="3300" dirty="0" smtClean="0"/>
              <a:t>if </a:t>
            </a:r>
            <a:r>
              <a:rPr lang="en-US" sz="3300" i="1" u="sng" dirty="0" smtClean="0">
                <a:solidFill>
                  <a:srgbClr val="00B050"/>
                </a:solidFill>
              </a:rPr>
              <a:t>the distance is less than five miles</a:t>
            </a:r>
            <a:r>
              <a:rPr lang="en-US" sz="3300" i="1" dirty="0" smtClean="0">
                <a:solidFill>
                  <a:srgbClr val="00B050"/>
                </a:solidFill>
              </a:rPr>
              <a:t> </a:t>
            </a:r>
            <a:r>
              <a:rPr lang="en-US" sz="3300" dirty="0" smtClean="0"/>
              <a:t>then</a:t>
            </a:r>
            <a:r>
              <a:rPr lang="en-US" sz="3300" i="1" dirty="0" smtClean="0"/>
              <a:t> </a:t>
            </a:r>
            <a:r>
              <a:rPr lang="en-US" sz="3300" i="1" u="sng" dirty="0" smtClean="0">
                <a:solidFill>
                  <a:srgbClr val="0070C0"/>
                </a:solidFill>
              </a:rPr>
              <a:t>I’ll take a bus</a:t>
            </a:r>
          </a:p>
          <a:p>
            <a:pPr marL="0" indent="0">
              <a:buNone/>
            </a:pPr>
            <a:r>
              <a:rPr lang="en-US" sz="3300" dirty="0" smtClean="0"/>
              <a:t>	ELSE if </a:t>
            </a:r>
            <a:r>
              <a:rPr lang="en-US" sz="3300" i="1" u="sng" dirty="0" smtClean="0">
                <a:solidFill>
                  <a:srgbClr val="00B050"/>
                </a:solidFill>
              </a:rPr>
              <a:t>the distance is less than 100 miles </a:t>
            </a:r>
            <a:r>
              <a:rPr lang="en-US" sz="3300" dirty="0" smtClean="0"/>
              <a:t>then </a:t>
            </a:r>
            <a:r>
              <a:rPr lang="en-US" sz="3300" i="1" u="sng" dirty="0" smtClean="0">
                <a:solidFill>
                  <a:srgbClr val="0070C0"/>
                </a:solidFill>
              </a:rPr>
              <a:t>I’ll drive a car</a:t>
            </a:r>
          </a:p>
          <a:p>
            <a:pPr marL="0" indent="0">
              <a:buNone/>
            </a:pPr>
            <a:r>
              <a:rPr lang="en-US" sz="3300" dirty="0" smtClean="0"/>
              <a:t>	ELSE </a:t>
            </a:r>
            <a:r>
              <a:rPr lang="en-US" sz="3300" i="1" u="sng" dirty="0" smtClean="0">
                <a:solidFill>
                  <a:srgbClr val="0070C0"/>
                </a:solidFill>
              </a:rPr>
              <a:t>take a plane</a:t>
            </a:r>
          </a:p>
          <a:p>
            <a:pPr marL="0" indent="0">
              <a:buNone/>
            </a:pPr>
            <a:endParaRPr lang="en-US" dirty="0" smtClean="0"/>
          </a:p>
          <a:p>
            <a:pPr marL="0" indent="0">
              <a:buNone/>
            </a:pPr>
            <a:endParaRPr lang="en-US" b="1" dirty="0" smtClean="0"/>
          </a:p>
          <a:p>
            <a:pPr marL="0" indent="0">
              <a:buNone/>
            </a:pPr>
            <a:r>
              <a:rPr lang="en-US" b="1" dirty="0" smtClean="0"/>
              <a:t>Examples in Arduino (C  Language):</a:t>
            </a:r>
          </a:p>
          <a:p>
            <a:pPr marL="0" indent="0">
              <a:buNone/>
            </a:pPr>
            <a:r>
              <a:rPr lang="en-US" dirty="0"/>
              <a:t> </a:t>
            </a:r>
            <a:r>
              <a:rPr lang="en-US" dirty="0" smtClean="0"/>
              <a:t>  </a:t>
            </a:r>
            <a:r>
              <a:rPr lang="en-US" b="1" dirty="0" smtClean="0"/>
              <a:t>if</a:t>
            </a:r>
            <a:r>
              <a:rPr lang="en-US" dirty="0" smtClean="0"/>
              <a:t> </a:t>
            </a:r>
            <a:r>
              <a:rPr lang="en-US" b="1" dirty="0" smtClean="0"/>
              <a:t>(</a:t>
            </a:r>
            <a:r>
              <a:rPr lang="en-US" i="1" dirty="0" smtClean="0"/>
              <a:t>condition</a:t>
            </a:r>
            <a:r>
              <a:rPr lang="en-US" b="1" dirty="0" smtClean="0"/>
              <a:t>) { </a:t>
            </a:r>
          </a:p>
          <a:p>
            <a:pPr marL="0" indent="0">
              <a:buNone/>
            </a:pPr>
            <a:r>
              <a:rPr lang="en-US" i="1" dirty="0"/>
              <a:t> </a:t>
            </a:r>
            <a:r>
              <a:rPr lang="en-US" i="1" dirty="0" smtClean="0"/>
              <a:t>      Action</a:t>
            </a:r>
            <a:r>
              <a:rPr lang="en-US" b="1" i="1" dirty="0" smtClean="0"/>
              <a:t>;</a:t>
            </a:r>
          </a:p>
          <a:p>
            <a:pPr marL="0" indent="0">
              <a:buNone/>
            </a:pPr>
            <a:r>
              <a:rPr lang="en-US" i="1" dirty="0"/>
              <a:t> </a:t>
            </a:r>
            <a:r>
              <a:rPr lang="en-US" i="1" dirty="0" smtClean="0"/>
              <a:t>  </a:t>
            </a:r>
            <a:r>
              <a:rPr lang="en-US" b="1" dirty="0" smtClean="0"/>
              <a:t>}else if (</a:t>
            </a:r>
            <a:r>
              <a:rPr lang="en-US" i="1" dirty="0" smtClean="0"/>
              <a:t>condition</a:t>
            </a:r>
            <a:r>
              <a:rPr lang="en-US" b="1" dirty="0" smtClean="0"/>
              <a:t>) {</a:t>
            </a:r>
          </a:p>
          <a:p>
            <a:pPr marL="0" indent="0">
              <a:buNone/>
            </a:pPr>
            <a:r>
              <a:rPr lang="en-US" b="1" dirty="0"/>
              <a:t> </a:t>
            </a:r>
            <a:r>
              <a:rPr lang="en-US" b="1" dirty="0" smtClean="0"/>
              <a:t>      </a:t>
            </a:r>
            <a:r>
              <a:rPr lang="en-US" i="1" dirty="0" smtClean="0"/>
              <a:t>Action</a:t>
            </a:r>
            <a:r>
              <a:rPr lang="en-US" b="1" dirty="0" smtClean="0"/>
              <a:t>;</a:t>
            </a:r>
          </a:p>
          <a:p>
            <a:pPr marL="0" indent="0">
              <a:buNone/>
            </a:pPr>
            <a:r>
              <a:rPr lang="en-US" b="1" dirty="0"/>
              <a:t> </a:t>
            </a:r>
            <a:r>
              <a:rPr lang="en-US" b="1" dirty="0" smtClean="0"/>
              <a:t> }else {</a:t>
            </a:r>
          </a:p>
          <a:p>
            <a:pPr marL="0" indent="0">
              <a:buNone/>
            </a:pPr>
            <a:r>
              <a:rPr lang="en-US" b="1" dirty="0"/>
              <a:t> </a:t>
            </a:r>
            <a:r>
              <a:rPr lang="en-US" b="1" dirty="0" smtClean="0"/>
              <a:t>      </a:t>
            </a:r>
            <a:r>
              <a:rPr lang="en-US" i="1" dirty="0" smtClean="0"/>
              <a:t>Action;</a:t>
            </a:r>
          </a:p>
          <a:p>
            <a:pPr marL="0" indent="0">
              <a:buNone/>
            </a:pPr>
            <a:r>
              <a:rPr lang="en-US" b="1" dirty="0"/>
              <a:t>}</a:t>
            </a:r>
          </a:p>
        </p:txBody>
      </p:sp>
      <p:sp>
        <p:nvSpPr>
          <p:cNvPr id="10" name="TextBox 9"/>
          <p:cNvSpPr txBox="1"/>
          <p:nvPr/>
        </p:nvSpPr>
        <p:spPr>
          <a:xfrm>
            <a:off x="2209800" y="1447800"/>
            <a:ext cx="1099981" cy="369332"/>
          </a:xfrm>
          <a:prstGeom prst="rect">
            <a:avLst/>
          </a:prstGeom>
          <a:noFill/>
          <a:ln>
            <a:solidFill>
              <a:schemeClr val="tx1"/>
            </a:solidFill>
          </a:ln>
        </p:spPr>
        <p:txBody>
          <a:bodyPr wrap="none" rtlCol="0">
            <a:spAutoFit/>
          </a:bodyPr>
          <a:lstStyle/>
          <a:p>
            <a:r>
              <a:rPr lang="en-US" dirty="0">
                <a:solidFill>
                  <a:srgbClr val="00B050"/>
                </a:solidFill>
              </a:rPr>
              <a:t>C</a:t>
            </a:r>
            <a:r>
              <a:rPr lang="en-US" dirty="0" smtClean="0">
                <a:solidFill>
                  <a:srgbClr val="00B050"/>
                </a:solidFill>
              </a:rPr>
              <a:t>ondition</a:t>
            </a:r>
            <a:endParaRPr lang="en-US" dirty="0">
              <a:solidFill>
                <a:srgbClr val="00B050"/>
              </a:solidFill>
            </a:endParaRPr>
          </a:p>
        </p:txBody>
      </p:sp>
      <p:sp>
        <p:nvSpPr>
          <p:cNvPr id="14" name="TextBox 13"/>
          <p:cNvSpPr txBox="1"/>
          <p:nvPr/>
        </p:nvSpPr>
        <p:spPr>
          <a:xfrm>
            <a:off x="4760343" y="1524000"/>
            <a:ext cx="788999" cy="369332"/>
          </a:xfrm>
          <a:prstGeom prst="rect">
            <a:avLst/>
          </a:prstGeom>
          <a:noFill/>
          <a:ln>
            <a:solidFill>
              <a:schemeClr val="tx1"/>
            </a:solidFill>
          </a:ln>
        </p:spPr>
        <p:txBody>
          <a:bodyPr wrap="none" rtlCol="0">
            <a:spAutoFit/>
          </a:bodyPr>
          <a:lstStyle/>
          <a:p>
            <a:r>
              <a:rPr lang="en-US" dirty="0" smtClean="0">
                <a:solidFill>
                  <a:srgbClr val="0070C0"/>
                </a:solidFill>
              </a:rPr>
              <a:t>Action</a:t>
            </a:r>
            <a:endParaRPr lang="en-US" dirty="0">
              <a:solidFill>
                <a:srgbClr val="0070C0"/>
              </a:solidFill>
            </a:endParaRPr>
          </a:p>
        </p:txBody>
      </p:sp>
      <p:sp>
        <p:nvSpPr>
          <p:cNvPr id="28" name="TextBox 27"/>
          <p:cNvSpPr txBox="1"/>
          <p:nvPr/>
        </p:nvSpPr>
        <p:spPr>
          <a:xfrm>
            <a:off x="4876800" y="3429000"/>
            <a:ext cx="3326103" cy="2862322"/>
          </a:xfrm>
          <a:prstGeom prst="rect">
            <a:avLst/>
          </a:prstGeom>
          <a:noFill/>
          <a:ln>
            <a:solidFill>
              <a:schemeClr val="tx1"/>
            </a:solidFill>
          </a:ln>
        </p:spPr>
        <p:txBody>
          <a:bodyPr wrap="none" rtlCol="0">
            <a:spAutoFit/>
          </a:bodyPr>
          <a:lstStyle/>
          <a:p>
            <a:r>
              <a:rPr lang="en-US" dirty="0" smtClean="0"/>
              <a:t>If(</a:t>
            </a:r>
            <a:r>
              <a:rPr lang="en-US" dirty="0" smtClean="0">
                <a:solidFill>
                  <a:srgbClr val="00B050"/>
                </a:solidFill>
              </a:rPr>
              <a:t>distance&lt;1</a:t>
            </a:r>
            <a:r>
              <a:rPr lang="en-US" dirty="0" smtClean="0"/>
              <a:t>){</a:t>
            </a:r>
          </a:p>
          <a:p>
            <a:r>
              <a:rPr lang="en-US" dirty="0"/>
              <a:t> </a:t>
            </a:r>
            <a:r>
              <a:rPr lang="en-US" dirty="0" smtClean="0"/>
              <a:t>  </a:t>
            </a:r>
            <a:r>
              <a:rPr lang="en-US" dirty="0" err="1" smtClean="0">
                <a:solidFill>
                  <a:srgbClr val="0070C0"/>
                </a:solidFill>
              </a:rPr>
              <a:t>Serial.println</a:t>
            </a:r>
            <a:r>
              <a:rPr lang="en-US" dirty="0" smtClean="0">
                <a:solidFill>
                  <a:srgbClr val="0070C0"/>
                </a:solidFill>
              </a:rPr>
              <a:t>(“let’s walk”);</a:t>
            </a:r>
          </a:p>
          <a:p>
            <a:r>
              <a:rPr lang="en-US" dirty="0" smtClean="0"/>
              <a:t>}else if (</a:t>
            </a:r>
            <a:r>
              <a:rPr lang="en-US" dirty="0" smtClean="0">
                <a:solidFill>
                  <a:srgbClr val="00B050"/>
                </a:solidFill>
              </a:rPr>
              <a:t>distance&lt;5</a:t>
            </a:r>
            <a:r>
              <a:rPr lang="en-US" dirty="0" smtClean="0"/>
              <a:t>){</a:t>
            </a:r>
          </a:p>
          <a:p>
            <a:r>
              <a:rPr lang="en-US" dirty="0"/>
              <a:t> </a:t>
            </a:r>
            <a:r>
              <a:rPr lang="en-US" dirty="0" smtClean="0"/>
              <a:t>  </a:t>
            </a:r>
            <a:r>
              <a:rPr lang="en-US" dirty="0" err="1" smtClean="0">
                <a:solidFill>
                  <a:srgbClr val="0070C0"/>
                </a:solidFill>
              </a:rPr>
              <a:t>Serial.println</a:t>
            </a:r>
            <a:r>
              <a:rPr lang="en-US" dirty="0" smtClean="0">
                <a:solidFill>
                  <a:srgbClr val="0070C0"/>
                </a:solidFill>
              </a:rPr>
              <a:t>(“let’s take a bus”);</a:t>
            </a:r>
          </a:p>
          <a:p>
            <a:r>
              <a:rPr lang="en-US" dirty="0" smtClean="0"/>
              <a:t>}else if (</a:t>
            </a:r>
            <a:r>
              <a:rPr lang="en-US" dirty="0" smtClean="0">
                <a:solidFill>
                  <a:srgbClr val="00B050"/>
                </a:solidFill>
              </a:rPr>
              <a:t>distance&lt;100</a:t>
            </a:r>
            <a:r>
              <a:rPr lang="en-US" dirty="0" smtClean="0"/>
              <a:t>){</a:t>
            </a:r>
          </a:p>
          <a:p>
            <a:r>
              <a:rPr lang="en-US" dirty="0"/>
              <a:t> </a:t>
            </a:r>
            <a:r>
              <a:rPr lang="en-US" dirty="0" smtClean="0"/>
              <a:t>  </a:t>
            </a:r>
            <a:r>
              <a:rPr lang="en-US" dirty="0" err="1" smtClean="0">
                <a:solidFill>
                  <a:srgbClr val="0070C0"/>
                </a:solidFill>
              </a:rPr>
              <a:t>Serial.println</a:t>
            </a:r>
            <a:r>
              <a:rPr lang="en-US" dirty="0" smtClean="0">
                <a:solidFill>
                  <a:srgbClr val="0070C0"/>
                </a:solidFill>
              </a:rPr>
              <a:t>(“let’s drive”);</a:t>
            </a:r>
          </a:p>
          <a:p>
            <a:r>
              <a:rPr lang="en-US" dirty="0"/>
              <a:t>e</a:t>
            </a:r>
            <a:r>
              <a:rPr lang="en-US" dirty="0" smtClean="0"/>
              <a:t>lse{</a:t>
            </a:r>
          </a:p>
          <a:p>
            <a:r>
              <a:rPr lang="en-US" dirty="0"/>
              <a:t> </a:t>
            </a:r>
            <a:r>
              <a:rPr lang="en-US" dirty="0" smtClean="0"/>
              <a:t>  </a:t>
            </a:r>
            <a:r>
              <a:rPr lang="en-US" dirty="0" err="1" smtClean="0">
                <a:solidFill>
                  <a:srgbClr val="0070C0"/>
                </a:solidFill>
              </a:rPr>
              <a:t>Serial.println</a:t>
            </a:r>
            <a:r>
              <a:rPr lang="en-US" dirty="0" smtClean="0">
                <a:solidFill>
                  <a:srgbClr val="0070C0"/>
                </a:solidFill>
              </a:rPr>
              <a:t>(“Let’s fly!!”);</a:t>
            </a:r>
          </a:p>
          <a:p>
            <a:r>
              <a:rPr lang="en-US" dirty="0"/>
              <a:t>}</a:t>
            </a:r>
            <a:endParaRPr lang="en-US" dirty="0" smtClean="0"/>
          </a:p>
          <a:p>
            <a:r>
              <a:rPr lang="en-US" dirty="0"/>
              <a:t> </a:t>
            </a:r>
            <a:r>
              <a:rPr lang="en-US" dirty="0" smtClean="0"/>
              <a:t>   </a:t>
            </a:r>
            <a:endParaRPr lang="en-US" dirty="0"/>
          </a:p>
        </p:txBody>
      </p:sp>
    </p:spTree>
    <p:extLst>
      <p:ext uri="{BB962C8B-B14F-4D97-AF65-F5344CB8AC3E}">
        <p14:creationId xmlns:p14="http://schemas.microsoft.com/office/powerpoint/2010/main" val="25393102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92" y="-65788"/>
            <a:ext cx="8229600" cy="1143000"/>
          </a:xfrm>
        </p:spPr>
        <p:txBody>
          <a:bodyPr/>
          <a:lstStyle/>
          <a:p>
            <a:r>
              <a:rPr lang="en-US" dirty="0" smtClean="0"/>
              <a:t>Forward</a:t>
            </a:r>
            <a:endParaRPr lang="en-US" dirty="0"/>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smtClean="0"/>
              <a:t>Sonar</a:t>
            </a:r>
          </a:p>
          <a:p>
            <a:r>
              <a:rPr lang="en-US" sz="1400" dirty="0" smtClean="0"/>
              <a:t>Sensor</a:t>
            </a:r>
            <a:endParaRPr lang="en-US" sz="1400" dirty="0"/>
          </a:p>
        </p:txBody>
      </p:sp>
      <p:sp>
        <p:nvSpPr>
          <p:cNvPr id="17" name="TextBox 16"/>
          <p:cNvSpPr txBox="1"/>
          <p:nvPr/>
        </p:nvSpPr>
        <p:spPr>
          <a:xfrm>
            <a:off x="6944273" y="613580"/>
            <a:ext cx="979371" cy="369332"/>
          </a:xfrm>
          <a:prstGeom prst="rect">
            <a:avLst/>
          </a:prstGeom>
          <a:noFill/>
        </p:spPr>
        <p:txBody>
          <a:bodyPr wrap="none" rtlCol="0">
            <a:spAutoFit/>
          </a:bodyPr>
          <a:lstStyle/>
          <a:p>
            <a:r>
              <a:rPr lang="en-US" b="1" dirty="0" smtClean="0"/>
              <a:t>Forward</a:t>
            </a:r>
            <a:endParaRPr lang="en-US" b="1" dirty="0"/>
          </a:p>
        </p:txBody>
      </p:sp>
      <p:sp>
        <p:nvSpPr>
          <p:cNvPr id="20" name="TextBox 19"/>
          <p:cNvSpPr txBox="1"/>
          <p:nvPr/>
        </p:nvSpPr>
        <p:spPr>
          <a:xfrm>
            <a:off x="781470" y="4312919"/>
            <a:ext cx="3562385" cy="1477328"/>
          </a:xfrm>
          <a:prstGeom prst="rect">
            <a:avLst/>
          </a:prstGeom>
          <a:noFill/>
          <a:ln>
            <a:solidFill>
              <a:srgbClr val="0066FF"/>
            </a:solidFill>
          </a:ln>
        </p:spPr>
        <p:txBody>
          <a:bodyPr wrap="none" rtlCol="0">
            <a:spAutoFit/>
          </a:bodyPr>
          <a:lstStyle/>
          <a:p>
            <a:r>
              <a:rPr lang="en-US" dirty="0" err="1" smtClean="0">
                <a:solidFill>
                  <a:srgbClr val="0066FF"/>
                </a:solidFill>
              </a:rPr>
              <a:t>const</a:t>
            </a:r>
            <a:r>
              <a:rPr lang="en-US" dirty="0" smtClean="0">
                <a:solidFill>
                  <a:srgbClr val="0066FF"/>
                </a:solidFill>
              </a:rPr>
              <a:t> in COLLISION_DISTANCE=40;</a:t>
            </a:r>
          </a:p>
          <a:p>
            <a:r>
              <a:rPr lang="en-US" dirty="0" smtClean="0">
                <a:solidFill>
                  <a:srgbClr val="0066FF"/>
                </a:solidFill>
              </a:rPr>
              <a:t>distance=sonar();</a:t>
            </a:r>
          </a:p>
          <a:p>
            <a:r>
              <a:rPr lang="en-US" dirty="0" smtClean="0">
                <a:solidFill>
                  <a:srgbClr val="0066FF"/>
                </a:solidFill>
              </a:rPr>
              <a:t>If (distance&gt;COLLISION_DISTANCE){</a:t>
            </a:r>
          </a:p>
          <a:p>
            <a:r>
              <a:rPr lang="en-US" dirty="0">
                <a:solidFill>
                  <a:srgbClr val="0066FF"/>
                </a:solidFill>
              </a:rPr>
              <a:t> </a:t>
            </a:r>
            <a:r>
              <a:rPr lang="en-US" dirty="0" smtClean="0">
                <a:solidFill>
                  <a:srgbClr val="0066FF"/>
                </a:solidFill>
              </a:rPr>
              <a:t>     </a:t>
            </a:r>
            <a:r>
              <a:rPr lang="en-US" dirty="0" err="1" smtClean="0">
                <a:solidFill>
                  <a:srgbClr val="0066FF"/>
                </a:solidFill>
              </a:rPr>
              <a:t>wheelsForward</a:t>
            </a:r>
            <a:r>
              <a:rPr lang="en-US" dirty="0" smtClean="0">
                <a:solidFill>
                  <a:srgbClr val="0066FF"/>
                </a:solidFill>
              </a:rPr>
              <a:t>(400);</a:t>
            </a:r>
          </a:p>
          <a:p>
            <a:r>
              <a:rPr lang="en-US" dirty="0" smtClean="0">
                <a:solidFill>
                  <a:srgbClr val="0066FF"/>
                </a:solidFill>
              </a:rPr>
              <a:t>}</a:t>
            </a:r>
          </a:p>
        </p:txBody>
      </p:sp>
      <p:sp>
        <p:nvSpPr>
          <p:cNvPr id="8" name="TextBox 7"/>
          <p:cNvSpPr txBox="1"/>
          <p:nvPr/>
        </p:nvSpPr>
        <p:spPr>
          <a:xfrm>
            <a:off x="288001" y="907993"/>
            <a:ext cx="5159554" cy="646331"/>
          </a:xfrm>
          <a:prstGeom prst="rect">
            <a:avLst/>
          </a:prstGeom>
          <a:noFill/>
        </p:spPr>
        <p:txBody>
          <a:bodyPr wrap="none" rtlCol="0">
            <a:spAutoFit/>
          </a:bodyPr>
          <a:lstStyle/>
          <a:p>
            <a:r>
              <a:rPr lang="en-US" dirty="0" smtClean="0"/>
              <a:t>If no object is closer than  </a:t>
            </a:r>
            <a:r>
              <a:rPr lang="en-US" dirty="0" smtClean="0">
                <a:solidFill>
                  <a:srgbClr val="FF0000"/>
                </a:solidFill>
              </a:rPr>
              <a:t>COLLISION_DISTANCE</a:t>
            </a:r>
            <a:r>
              <a:rPr lang="en-US" dirty="0" smtClean="0"/>
              <a:t> then</a:t>
            </a:r>
            <a:br>
              <a:rPr lang="en-US" dirty="0" smtClean="0"/>
            </a:br>
            <a:r>
              <a:rPr lang="en-US" dirty="0" smtClean="0"/>
              <a:t>go Forward </a:t>
            </a:r>
            <a:endParaRPr lang="en-US" dirty="0"/>
          </a:p>
        </p:txBody>
      </p:sp>
      <p:sp>
        <p:nvSpPr>
          <p:cNvPr id="6" name="TextBox 5"/>
          <p:cNvSpPr txBox="1"/>
          <p:nvPr/>
        </p:nvSpPr>
        <p:spPr>
          <a:xfrm>
            <a:off x="152400" y="4082534"/>
            <a:ext cx="667170" cy="369332"/>
          </a:xfrm>
          <a:prstGeom prst="rect">
            <a:avLst/>
          </a:prstGeom>
          <a:noFill/>
        </p:spPr>
        <p:txBody>
          <a:bodyPr wrap="none" rtlCol="0">
            <a:spAutoFit/>
          </a:bodyPr>
          <a:lstStyle/>
          <a:p>
            <a:r>
              <a:rPr lang="en-US" b="1" dirty="0" smtClean="0">
                <a:solidFill>
                  <a:srgbClr val="0066FF"/>
                </a:solidFill>
              </a:rPr>
              <a:t>Code</a:t>
            </a:r>
            <a:endParaRPr lang="en-US" b="1" dirty="0">
              <a:solidFill>
                <a:srgbClr val="0066FF"/>
              </a:solidFill>
            </a:endParaRP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8" name="Oval 27"/>
          <p:cNvSpPr/>
          <p:nvPr/>
        </p:nvSpPr>
        <p:spPr>
          <a:xfrm>
            <a:off x="7923644" y="643062"/>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38086" y="4191000"/>
            <a:ext cx="747384" cy="369332"/>
          </a:xfrm>
          <a:prstGeom prst="rect">
            <a:avLst/>
          </a:prstGeom>
          <a:noFill/>
        </p:spPr>
        <p:txBody>
          <a:bodyPr wrap="none" rtlCol="0">
            <a:spAutoFit/>
          </a:bodyPr>
          <a:lstStyle/>
          <a:p>
            <a:r>
              <a:rPr lang="en-US" dirty="0" smtClean="0"/>
              <a:t>Robot</a:t>
            </a:r>
            <a:endParaRPr lang="en-US" dirty="0"/>
          </a:p>
        </p:txBody>
      </p:sp>
      <p:sp>
        <p:nvSpPr>
          <p:cNvPr id="31" name="TextBox 30"/>
          <p:cNvSpPr txBox="1"/>
          <p:nvPr/>
        </p:nvSpPr>
        <p:spPr>
          <a:xfrm>
            <a:off x="185468" y="1833024"/>
            <a:ext cx="3596818" cy="1754326"/>
          </a:xfrm>
          <a:prstGeom prst="rect">
            <a:avLst/>
          </a:prstGeom>
          <a:noFill/>
          <a:ln>
            <a:solidFill>
              <a:schemeClr val="tx1"/>
            </a:solidFill>
          </a:ln>
        </p:spPr>
        <p:txBody>
          <a:bodyPr wrap="none" rtlCol="0">
            <a:spAutoFit/>
          </a:bodyPr>
          <a:lstStyle/>
          <a:p>
            <a:r>
              <a:rPr lang="en-US" dirty="0" smtClean="0">
                <a:solidFill>
                  <a:srgbClr val="FF0000"/>
                </a:solidFill>
              </a:rPr>
              <a:t>COLLISION_DISTANCE</a:t>
            </a:r>
            <a:r>
              <a:rPr lang="en-US" dirty="0" smtClean="0"/>
              <a:t> is the </a:t>
            </a:r>
            <a:br>
              <a:rPr lang="en-US" dirty="0" smtClean="0"/>
            </a:br>
            <a:r>
              <a:rPr lang="en-US" dirty="0" smtClean="0"/>
              <a:t>distance in which the object </a:t>
            </a:r>
            <a:br>
              <a:rPr lang="en-US" dirty="0" smtClean="0"/>
            </a:br>
            <a:r>
              <a:rPr lang="en-US" dirty="0" smtClean="0"/>
              <a:t>is too close to steer around to avoid.</a:t>
            </a:r>
          </a:p>
          <a:p>
            <a:endParaRPr lang="en-US" dirty="0"/>
          </a:p>
          <a:p>
            <a:r>
              <a:rPr lang="en-US" dirty="0" smtClean="0"/>
              <a:t>By experiment this is about 40cm</a:t>
            </a:r>
            <a:br>
              <a:rPr lang="en-US" dirty="0" smtClean="0"/>
            </a:br>
            <a:endParaRPr lang="en-US" dirty="0" smtClean="0"/>
          </a:p>
        </p:txBody>
      </p:sp>
    </p:spTree>
    <p:extLst>
      <p:ext uri="{BB962C8B-B14F-4D97-AF65-F5344CB8AC3E}">
        <p14:creationId xmlns:p14="http://schemas.microsoft.com/office/powerpoint/2010/main" val="20695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92" y="-65788"/>
            <a:ext cx="8229600" cy="1143000"/>
          </a:xfrm>
        </p:spPr>
        <p:txBody>
          <a:bodyPr/>
          <a:lstStyle/>
          <a:p>
            <a:r>
              <a:rPr lang="en-US" dirty="0" smtClean="0"/>
              <a:t>STOP</a:t>
            </a:r>
            <a:endParaRPr lang="en-US" dirty="0"/>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smtClean="0"/>
              <a:t>Sonar</a:t>
            </a:r>
          </a:p>
          <a:p>
            <a:r>
              <a:rPr lang="en-US" sz="1400" dirty="0" smtClean="0"/>
              <a:t>Sensor</a:t>
            </a:r>
            <a:endParaRPr lang="en-US" sz="1400" dirty="0"/>
          </a:p>
        </p:txBody>
      </p:sp>
      <p:sp>
        <p:nvSpPr>
          <p:cNvPr id="17" name="TextBox 16"/>
          <p:cNvSpPr txBox="1"/>
          <p:nvPr/>
        </p:nvSpPr>
        <p:spPr>
          <a:xfrm>
            <a:off x="6944273" y="613580"/>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1285209"/>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786767" y="2556142"/>
            <a:ext cx="2208425" cy="369332"/>
          </a:xfrm>
          <a:prstGeom prst="rect">
            <a:avLst/>
          </a:prstGeom>
          <a:noFill/>
        </p:spPr>
        <p:txBody>
          <a:bodyPr wrap="none" rtlCol="0">
            <a:spAutoFit/>
          </a:bodyPr>
          <a:lstStyle/>
          <a:p>
            <a:r>
              <a:rPr lang="en-US" dirty="0" smtClean="0">
                <a:solidFill>
                  <a:srgbClr val="FF0000"/>
                </a:solidFill>
              </a:rPr>
              <a:t>COLLISION_DISTANCE</a:t>
            </a:r>
            <a:endParaRPr lang="en-US" dirty="0">
              <a:solidFill>
                <a:srgbClr val="FF0000"/>
              </a:solidFill>
            </a:endParaRPr>
          </a:p>
        </p:txBody>
      </p:sp>
      <p:sp>
        <p:nvSpPr>
          <p:cNvPr id="18" name="Rectangle 17"/>
          <p:cNvSpPr/>
          <p:nvPr/>
        </p:nvSpPr>
        <p:spPr>
          <a:xfrm>
            <a:off x="6231526" y="1007638"/>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4" name="TextBox 3"/>
          <p:cNvSpPr txBox="1"/>
          <p:nvPr/>
        </p:nvSpPr>
        <p:spPr>
          <a:xfrm>
            <a:off x="185468" y="1833024"/>
            <a:ext cx="3596818" cy="1754326"/>
          </a:xfrm>
          <a:prstGeom prst="rect">
            <a:avLst/>
          </a:prstGeom>
          <a:noFill/>
          <a:ln>
            <a:solidFill>
              <a:schemeClr val="tx1"/>
            </a:solidFill>
          </a:ln>
        </p:spPr>
        <p:txBody>
          <a:bodyPr wrap="none" rtlCol="0">
            <a:spAutoFit/>
          </a:bodyPr>
          <a:lstStyle/>
          <a:p>
            <a:r>
              <a:rPr lang="en-US" dirty="0" smtClean="0">
                <a:solidFill>
                  <a:srgbClr val="FF0000"/>
                </a:solidFill>
              </a:rPr>
              <a:t>COLLISION_DISTANCE</a:t>
            </a:r>
            <a:r>
              <a:rPr lang="en-US" dirty="0" smtClean="0"/>
              <a:t> is the </a:t>
            </a:r>
            <a:br>
              <a:rPr lang="en-US" dirty="0" smtClean="0"/>
            </a:br>
            <a:r>
              <a:rPr lang="en-US" dirty="0" smtClean="0"/>
              <a:t>distance in which the object </a:t>
            </a:r>
            <a:br>
              <a:rPr lang="en-US" dirty="0" smtClean="0"/>
            </a:br>
            <a:r>
              <a:rPr lang="en-US" dirty="0" smtClean="0"/>
              <a:t>is too close to steer around to avoid.</a:t>
            </a:r>
          </a:p>
          <a:p>
            <a:endParaRPr lang="en-US" dirty="0"/>
          </a:p>
          <a:p>
            <a:r>
              <a:rPr lang="en-US" dirty="0" smtClean="0"/>
              <a:t>By experiment this is about 40cm</a:t>
            </a:r>
            <a:br>
              <a:rPr lang="en-US" dirty="0" smtClean="0"/>
            </a:br>
            <a:endParaRPr lang="en-US" dirty="0" smtClean="0"/>
          </a:p>
        </p:txBody>
      </p:sp>
      <p:sp>
        <p:nvSpPr>
          <p:cNvPr id="8" name="TextBox 7"/>
          <p:cNvSpPr txBox="1"/>
          <p:nvPr/>
        </p:nvSpPr>
        <p:spPr>
          <a:xfrm>
            <a:off x="288001" y="907993"/>
            <a:ext cx="5254131" cy="646331"/>
          </a:xfrm>
          <a:prstGeom prst="rect">
            <a:avLst/>
          </a:prstGeom>
          <a:noFill/>
        </p:spPr>
        <p:txBody>
          <a:bodyPr wrap="none" rtlCol="0">
            <a:spAutoFit/>
          </a:bodyPr>
          <a:lstStyle/>
          <a:p>
            <a:r>
              <a:rPr lang="en-US" dirty="0" smtClean="0"/>
              <a:t>If an object is closer than the </a:t>
            </a:r>
            <a:r>
              <a:rPr lang="en-US" dirty="0" smtClean="0">
                <a:solidFill>
                  <a:srgbClr val="FF0000"/>
                </a:solidFill>
              </a:rPr>
              <a:t>COLLISION_DISTANCE</a:t>
            </a:r>
            <a:r>
              <a:rPr lang="en-US" dirty="0" smtClean="0"/>
              <a:t> in </a:t>
            </a:r>
            <a:br>
              <a:rPr lang="en-US" dirty="0" smtClean="0"/>
            </a:br>
            <a:r>
              <a:rPr lang="en-US" dirty="0" smtClean="0"/>
              <a:t>either the right or left side, then stop</a:t>
            </a:r>
            <a:endParaRPr lang="en-US" dirty="0"/>
          </a:p>
        </p:txBody>
      </p:sp>
      <p:sp>
        <p:nvSpPr>
          <p:cNvPr id="6" name="TextBox 5"/>
          <p:cNvSpPr txBox="1"/>
          <p:nvPr/>
        </p:nvSpPr>
        <p:spPr>
          <a:xfrm>
            <a:off x="152400" y="4082534"/>
            <a:ext cx="667170" cy="369332"/>
          </a:xfrm>
          <a:prstGeom prst="rect">
            <a:avLst/>
          </a:prstGeom>
          <a:noFill/>
        </p:spPr>
        <p:txBody>
          <a:bodyPr wrap="none" rtlCol="0">
            <a:spAutoFit/>
          </a:bodyPr>
          <a:lstStyle/>
          <a:p>
            <a:r>
              <a:rPr lang="en-US" b="1" dirty="0" smtClean="0">
                <a:solidFill>
                  <a:srgbClr val="0066FF"/>
                </a:solidFill>
              </a:rPr>
              <a:t>Code</a:t>
            </a:r>
            <a:endParaRPr lang="en-US" b="1" dirty="0">
              <a:solidFill>
                <a:srgbClr val="0066FF"/>
              </a:solidFill>
            </a:endParaRPr>
          </a:p>
        </p:txBody>
      </p:sp>
      <p:cxnSp>
        <p:nvCxnSpPr>
          <p:cNvPr id="9" name="Straight Arrow Connector 8"/>
          <p:cNvCxnSpPr/>
          <p:nvPr/>
        </p:nvCxnSpPr>
        <p:spPr>
          <a:xfrm>
            <a:off x="6131500" y="1371600"/>
            <a:ext cx="0" cy="271093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4354" y="2525521"/>
            <a:ext cx="753732" cy="369332"/>
          </a:xfrm>
          <a:prstGeom prst="rect">
            <a:avLst/>
          </a:prstGeom>
          <a:noFill/>
        </p:spPr>
        <p:txBody>
          <a:bodyPr wrap="none" rtlCol="0">
            <a:spAutoFit/>
          </a:bodyPr>
          <a:lstStyle/>
          <a:p>
            <a:r>
              <a:rPr lang="en-US" dirty="0" smtClean="0">
                <a:solidFill>
                  <a:srgbClr val="FF0000"/>
                </a:solidFill>
              </a:rPr>
              <a:t>40 cm</a:t>
            </a:r>
            <a:endParaRPr lang="en-US" dirty="0">
              <a:solidFill>
                <a:srgbClr val="FF0000"/>
              </a:solidFill>
            </a:endParaRPr>
          </a:p>
        </p:txBody>
      </p:sp>
      <p:sp>
        <p:nvSpPr>
          <p:cNvPr id="21" name="TextBox 20"/>
          <p:cNvSpPr txBox="1"/>
          <p:nvPr/>
        </p:nvSpPr>
        <p:spPr>
          <a:xfrm>
            <a:off x="5680550" y="5562600"/>
            <a:ext cx="3060646" cy="369332"/>
          </a:xfrm>
          <a:prstGeom prst="rect">
            <a:avLst/>
          </a:prstGeom>
          <a:noFill/>
        </p:spPr>
        <p:txBody>
          <a:bodyPr wrap="none" rtlCol="0">
            <a:spAutoFit/>
          </a:bodyPr>
          <a:lstStyle/>
          <a:p>
            <a:r>
              <a:rPr lang="en-US" dirty="0" smtClean="0"/>
              <a:t>|| symbol represent logical OR</a:t>
            </a:r>
            <a:endParaRPr lang="en-US" dirty="0"/>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2" name="TextBox 21"/>
          <p:cNvSpPr txBox="1"/>
          <p:nvPr/>
        </p:nvSpPr>
        <p:spPr>
          <a:xfrm>
            <a:off x="781470" y="4312919"/>
            <a:ext cx="3499869" cy="2308324"/>
          </a:xfrm>
          <a:prstGeom prst="rect">
            <a:avLst/>
          </a:prstGeom>
          <a:noFill/>
          <a:ln>
            <a:solidFill>
              <a:srgbClr val="0066FF"/>
            </a:solidFill>
          </a:ln>
        </p:spPr>
        <p:txBody>
          <a:bodyPr wrap="none" rtlCol="0">
            <a:spAutoFit/>
          </a:bodyPr>
          <a:lstStyle/>
          <a:p>
            <a:r>
              <a:rPr lang="en-US" dirty="0" err="1" smtClean="0">
                <a:solidFill>
                  <a:srgbClr val="0066FF"/>
                </a:solidFill>
              </a:rPr>
              <a:t>const</a:t>
            </a:r>
            <a:r>
              <a:rPr lang="en-US" dirty="0" smtClean="0">
                <a:solidFill>
                  <a:srgbClr val="0066FF"/>
                </a:solidFill>
              </a:rPr>
              <a:t> in COLLISION_DISTANCE=40;</a:t>
            </a:r>
          </a:p>
          <a:p>
            <a:r>
              <a:rPr lang="en-US" dirty="0" smtClean="0">
                <a:solidFill>
                  <a:srgbClr val="0066FF"/>
                </a:solidFill>
              </a:rPr>
              <a:t>distance=sonar();</a:t>
            </a:r>
          </a:p>
          <a:p>
            <a:endParaRPr lang="en-US" dirty="0" smtClean="0">
              <a:solidFill>
                <a:srgbClr val="0066FF"/>
              </a:solidFill>
            </a:endParaRPr>
          </a:p>
          <a:p>
            <a:r>
              <a:rPr lang="en-US" dirty="0" smtClean="0">
                <a:solidFill>
                  <a:srgbClr val="0066FF"/>
                </a:solidFill>
              </a:rPr>
              <a:t>If (distance&gt;COLLISION_DISTANCE){</a:t>
            </a:r>
          </a:p>
          <a:p>
            <a:r>
              <a:rPr lang="en-US" dirty="0">
                <a:solidFill>
                  <a:srgbClr val="0066FF"/>
                </a:solidFill>
              </a:rPr>
              <a:t> </a:t>
            </a:r>
            <a:r>
              <a:rPr lang="en-US" dirty="0" smtClean="0">
                <a:solidFill>
                  <a:srgbClr val="0066FF"/>
                </a:solidFill>
              </a:rPr>
              <a:t>     </a:t>
            </a:r>
            <a:r>
              <a:rPr lang="en-US" dirty="0" err="1" smtClean="0">
                <a:solidFill>
                  <a:srgbClr val="0066FF"/>
                </a:solidFill>
              </a:rPr>
              <a:t>wheelsForward</a:t>
            </a:r>
            <a:r>
              <a:rPr lang="en-US" dirty="0" smtClean="0">
                <a:solidFill>
                  <a:srgbClr val="0066FF"/>
                </a:solidFill>
              </a:rPr>
              <a:t>(400);</a:t>
            </a:r>
          </a:p>
          <a:p>
            <a:r>
              <a:rPr lang="en-US" dirty="0" smtClean="0">
                <a:solidFill>
                  <a:srgbClr val="0066FF"/>
                </a:solidFill>
              </a:rPr>
              <a:t>}else{</a:t>
            </a:r>
          </a:p>
          <a:p>
            <a:r>
              <a:rPr lang="en-US" dirty="0" smtClean="0">
                <a:solidFill>
                  <a:srgbClr val="0066FF"/>
                </a:solidFill>
              </a:rPr>
              <a:t>      </a:t>
            </a:r>
            <a:r>
              <a:rPr lang="en-US" dirty="0" err="1" smtClean="0">
                <a:solidFill>
                  <a:srgbClr val="0066FF"/>
                </a:solidFill>
              </a:rPr>
              <a:t>changeDirection</a:t>
            </a:r>
            <a:r>
              <a:rPr lang="en-US" dirty="0" smtClean="0">
                <a:solidFill>
                  <a:srgbClr val="0066FF"/>
                </a:solidFill>
              </a:rPr>
              <a:t>();</a:t>
            </a:r>
          </a:p>
          <a:p>
            <a:r>
              <a:rPr lang="en-US" dirty="0" smtClean="0">
                <a:solidFill>
                  <a:srgbClr val="0066FF"/>
                </a:solidFill>
              </a:rPr>
              <a:t>}</a:t>
            </a:r>
          </a:p>
        </p:txBody>
      </p:sp>
    </p:spTree>
    <p:extLst>
      <p:ext uri="{BB962C8B-B14F-4D97-AF65-F5344CB8AC3E}">
        <p14:creationId xmlns:p14="http://schemas.microsoft.com/office/powerpoint/2010/main" val="309198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92" y="-65788"/>
            <a:ext cx="8229600" cy="1143000"/>
          </a:xfrm>
        </p:spPr>
        <p:txBody>
          <a:bodyPr/>
          <a:lstStyle/>
          <a:p>
            <a:r>
              <a:rPr lang="en-US" dirty="0" smtClean="0"/>
              <a:t>STOP</a:t>
            </a: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418700" y="3462776"/>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7343250" y="1252321"/>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538692" y="1249796"/>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32453" y="1282153"/>
            <a:ext cx="678391" cy="523220"/>
          </a:xfrm>
          <a:prstGeom prst="rect">
            <a:avLst/>
          </a:prstGeom>
          <a:noFill/>
        </p:spPr>
        <p:txBody>
          <a:bodyPr wrap="none" rtlCol="0">
            <a:spAutoFit/>
          </a:bodyPr>
          <a:lstStyle/>
          <a:p>
            <a:r>
              <a:rPr lang="en-US" sz="1400" dirty="0"/>
              <a:t>Right </a:t>
            </a:r>
          </a:p>
          <a:p>
            <a:r>
              <a:rPr lang="en-US" sz="1400" dirty="0"/>
              <a:t>Sensor</a:t>
            </a:r>
          </a:p>
        </p:txBody>
      </p:sp>
      <p:sp>
        <p:nvSpPr>
          <p:cNvPr id="15" name="TextBox 14"/>
          <p:cNvSpPr txBox="1"/>
          <p:nvPr/>
        </p:nvSpPr>
        <p:spPr>
          <a:xfrm>
            <a:off x="6574439" y="1272330"/>
            <a:ext cx="678391" cy="523220"/>
          </a:xfrm>
          <a:prstGeom prst="rect">
            <a:avLst/>
          </a:prstGeom>
          <a:noFill/>
        </p:spPr>
        <p:txBody>
          <a:bodyPr wrap="none" rtlCol="0">
            <a:spAutoFit/>
          </a:bodyPr>
          <a:lstStyle/>
          <a:p>
            <a:r>
              <a:rPr lang="en-US" sz="1400" dirty="0"/>
              <a:t>Left </a:t>
            </a:r>
          </a:p>
          <a:p>
            <a:r>
              <a:rPr lang="en-US" sz="1400" dirty="0"/>
              <a:t>Sensor</a:t>
            </a:r>
          </a:p>
        </p:txBody>
      </p:sp>
      <p:sp>
        <p:nvSpPr>
          <p:cNvPr id="17" name="TextBox 16"/>
          <p:cNvSpPr txBox="1"/>
          <p:nvPr/>
        </p:nvSpPr>
        <p:spPr>
          <a:xfrm>
            <a:off x="6944273" y="613580"/>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2447595"/>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786767" y="2556142"/>
            <a:ext cx="2208425" cy="369332"/>
          </a:xfrm>
          <a:prstGeom prst="rect">
            <a:avLst/>
          </a:prstGeom>
          <a:noFill/>
        </p:spPr>
        <p:txBody>
          <a:bodyPr wrap="none" rtlCol="0">
            <a:spAutoFit/>
          </a:bodyPr>
          <a:lstStyle/>
          <a:p>
            <a:r>
              <a:rPr lang="en-US" dirty="0" smtClean="0">
                <a:solidFill>
                  <a:srgbClr val="FF0000"/>
                </a:solidFill>
              </a:rPr>
              <a:t>COLLISION_DISTANCE</a:t>
            </a:r>
            <a:endParaRPr lang="en-US" dirty="0">
              <a:solidFill>
                <a:srgbClr val="FF0000"/>
              </a:solidFill>
            </a:endParaRPr>
          </a:p>
        </p:txBody>
      </p:sp>
      <p:sp>
        <p:nvSpPr>
          <p:cNvPr id="18" name="Rectangle 17"/>
          <p:cNvSpPr/>
          <p:nvPr/>
        </p:nvSpPr>
        <p:spPr>
          <a:xfrm>
            <a:off x="6259292" y="2529466"/>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4" name="TextBox 3"/>
          <p:cNvSpPr txBox="1"/>
          <p:nvPr/>
        </p:nvSpPr>
        <p:spPr>
          <a:xfrm>
            <a:off x="185468" y="1833024"/>
            <a:ext cx="3596818" cy="1754326"/>
          </a:xfrm>
          <a:prstGeom prst="rect">
            <a:avLst/>
          </a:prstGeom>
          <a:noFill/>
          <a:ln>
            <a:solidFill>
              <a:schemeClr val="tx1"/>
            </a:solidFill>
          </a:ln>
        </p:spPr>
        <p:txBody>
          <a:bodyPr wrap="none" rtlCol="0">
            <a:spAutoFit/>
          </a:bodyPr>
          <a:lstStyle/>
          <a:p>
            <a:r>
              <a:rPr lang="en-US" dirty="0" smtClean="0">
                <a:solidFill>
                  <a:srgbClr val="FF0000"/>
                </a:solidFill>
              </a:rPr>
              <a:t>COLLISION_DISTANCE</a:t>
            </a:r>
            <a:r>
              <a:rPr lang="en-US" dirty="0" smtClean="0"/>
              <a:t> is the </a:t>
            </a:r>
            <a:br>
              <a:rPr lang="en-US" dirty="0" smtClean="0"/>
            </a:br>
            <a:r>
              <a:rPr lang="en-US" dirty="0" smtClean="0"/>
              <a:t>distance in which the object </a:t>
            </a:r>
            <a:br>
              <a:rPr lang="en-US" dirty="0" smtClean="0"/>
            </a:br>
            <a:r>
              <a:rPr lang="en-US" dirty="0" smtClean="0"/>
              <a:t>is too close to steer around to avoid.</a:t>
            </a:r>
          </a:p>
          <a:p>
            <a:endParaRPr lang="en-US" dirty="0"/>
          </a:p>
          <a:p>
            <a:r>
              <a:rPr lang="en-US" dirty="0" smtClean="0"/>
              <a:t>By experiment this is about 3cm</a:t>
            </a:r>
            <a:br>
              <a:rPr lang="en-US" dirty="0" smtClean="0"/>
            </a:br>
            <a:endParaRPr lang="en-US" dirty="0" smtClean="0"/>
          </a:p>
        </p:txBody>
      </p:sp>
      <p:sp>
        <p:nvSpPr>
          <p:cNvPr id="20" name="TextBox 19"/>
          <p:cNvSpPr txBox="1"/>
          <p:nvPr/>
        </p:nvSpPr>
        <p:spPr>
          <a:xfrm>
            <a:off x="781470" y="4312919"/>
            <a:ext cx="4267194" cy="1754326"/>
          </a:xfrm>
          <a:prstGeom prst="rect">
            <a:avLst/>
          </a:prstGeom>
          <a:noFill/>
          <a:ln>
            <a:solidFill>
              <a:srgbClr val="0066FF"/>
            </a:solidFill>
          </a:ln>
        </p:spPr>
        <p:txBody>
          <a:bodyPr wrap="none" rtlCol="0">
            <a:spAutoFit/>
          </a:bodyPr>
          <a:lstStyle/>
          <a:p>
            <a:r>
              <a:rPr lang="en-US" dirty="0" err="1" smtClean="0">
                <a:solidFill>
                  <a:srgbClr val="0066FF"/>
                </a:solidFill>
              </a:rPr>
              <a:t>const</a:t>
            </a:r>
            <a:r>
              <a:rPr lang="en-US" dirty="0" smtClean="0">
                <a:solidFill>
                  <a:srgbClr val="0066FF"/>
                </a:solidFill>
              </a:rPr>
              <a:t> in COLLISION_DISTANCE=3;</a:t>
            </a:r>
          </a:p>
          <a:p>
            <a:endParaRPr lang="en-US" dirty="0" smtClean="0">
              <a:solidFill>
                <a:srgbClr val="0066FF"/>
              </a:solidFill>
            </a:endParaRPr>
          </a:p>
          <a:p>
            <a:r>
              <a:rPr lang="en-US" dirty="0" smtClean="0">
                <a:solidFill>
                  <a:srgbClr val="0066FF"/>
                </a:solidFill>
              </a:rPr>
              <a:t>If ((</a:t>
            </a:r>
            <a:r>
              <a:rPr lang="en-US" dirty="0" err="1">
                <a:solidFill>
                  <a:srgbClr val="0066FF"/>
                </a:solidFill>
              </a:rPr>
              <a:t>R</a:t>
            </a:r>
            <a:r>
              <a:rPr lang="en-US" dirty="0" err="1" smtClean="0">
                <a:solidFill>
                  <a:srgbClr val="0066FF"/>
                </a:solidFill>
              </a:rPr>
              <a:t>ightDistance</a:t>
            </a:r>
            <a:r>
              <a:rPr lang="en-US" dirty="0" smtClean="0">
                <a:solidFill>
                  <a:srgbClr val="0066FF"/>
                </a:solidFill>
              </a:rPr>
              <a:t>&lt;COLLISION_DISTANCE) ||</a:t>
            </a:r>
          </a:p>
          <a:p>
            <a:r>
              <a:rPr lang="en-US" dirty="0">
                <a:solidFill>
                  <a:srgbClr val="0066FF"/>
                </a:solidFill>
              </a:rPr>
              <a:t> </a:t>
            </a:r>
            <a:r>
              <a:rPr lang="en-US" dirty="0" smtClean="0">
                <a:solidFill>
                  <a:srgbClr val="0066FF"/>
                </a:solidFill>
              </a:rPr>
              <a:t>    (</a:t>
            </a:r>
            <a:r>
              <a:rPr lang="en-US" dirty="0" err="1" smtClean="0">
                <a:solidFill>
                  <a:srgbClr val="0066FF"/>
                </a:solidFill>
              </a:rPr>
              <a:t>LeftDistance</a:t>
            </a:r>
            <a:r>
              <a:rPr lang="en-US" dirty="0" smtClean="0">
                <a:solidFill>
                  <a:srgbClr val="0066FF"/>
                </a:solidFill>
              </a:rPr>
              <a:t>&lt;COLLISION_DISTANCE)){</a:t>
            </a:r>
          </a:p>
          <a:p>
            <a:r>
              <a:rPr lang="en-US" dirty="0">
                <a:solidFill>
                  <a:srgbClr val="0066FF"/>
                </a:solidFill>
              </a:rPr>
              <a:t> </a:t>
            </a:r>
            <a:r>
              <a:rPr lang="en-US" dirty="0" smtClean="0">
                <a:solidFill>
                  <a:srgbClr val="0066FF"/>
                </a:solidFill>
              </a:rPr>
              <a:t>     </a:t>
            </a:r>
            <a:r>
              <a:rPr lang="en-US" dirty="0" err="1" smtClean="0">
                <a:solidFill>
                  <a:srgbClr val="0066FF"/>
                </a:solidFill>
              </a:rPr>
              <a:t>StandStill</a:t>
            </a:r>
            <a:r>
              <a:rPr lang="en-US" dirty="0" smtClean="0">
                <a:solidFill>
                  <a:srgbClr val="0066FF"/>
                </a:solidFill>
              </a:rPr>
              <a:t>(1);</a:t>
            </a:r>
          </a:p>
          <a:p>
            <a:r>
              <a:rPr lang="en-US" dirty="0" smtClean="0">
                <a:solidFill>
                  <a:srgbClr val="0066FF"/>
                </a:solidFill>
              </a:rPr>
              <a:t>}</a:t>
            </a:r>
          </a:p>
        </p:txBody>
      </p:sp>
      <p:sp>
        <p:nvSpPr>
          <p:cNvPr id="8" name="TextBox 7"/>
          <p:cNvSpPr txBox="1"/>
          <p:nvPr/>
        </p:nvSpPr>
        <p:spPr>
          <a:xfrm>
            <a:off x="288001" y="907993"/>
            <a:ext cx="5254131" cy="646331"/>
          </a:xfrm>
          <a:prstGeom prst="rect">
            <a:avLst/>
          </a:prstGeom>
          <a:noFill/>
        </p:spPr>
        <p:txBody>
          <a:bodyPr wrap="none" rtlCol="0">
            <a:spAutoFit/>
          </a:bodyPr>
          <a:lstStyle/>
          <a:p>
            <a:r>
              <a:rPr lang="en-US" dirty="0" smtClean="0"/>
              <a:t>If an object is closer than the </a:t>
            </a:r>
            <a:r>
              <a:rPr lang="en-US" dirty="0" smtClean="0">
                <a:solidFill>
                  <a:srgbClr val="FF0000"/>
                </a:solidFill>
              </a:rPr>
              <a:t>COLLISION_DISTANCE</a:t>
            </a:r>
            <a:r>
              <a:rPr lang="en-US" dirty="0" smtClean="0"/>
              <a:t> in </a:t>
            </a:r>
            <a:br>
              <a:rPr lang="en-US" dirty="0" smtClean="0"/>
            </a:br>
            <a:r>
              <a:rPr lang="en-US" dirty="0" smtClean="0"/>
              <a:t>either the right or left side, then stop</a:t>
            </a:r>
            <a:endParaRPr lang="en-US" dirty="0"/>
          </a:p>
        </p:txBody>
      </p:sp>
      <p:sp>
        <p:nvSpPr>
          <p:cNvPr id="6" name="TextBox 5"/>
          <p:cNvSpPr txBox="1"/>
          <p:nvPr/>
        </p:nvSpPr>
        <p:spPr>
          <a:xfrm>
            <a:off x="152400" y="4082534"/>
            <a:ext cx="667170" cy="369332"/>
          </a:xfrm>
          <a:prstGeom prst="rect">
            <a:avLst/>
          </a:prstGeom>
          <a:noFill/>
        </p:spPr>
        <p:txBody>
          <a:bodyPr wrap="none" rtlCol="0">
            <a:spAutoFit/>
          </a:bodyPr>
          <a:lstStyle/>
          <a:p>
            <a:r>
              <a:rPr lang="en-US" b="1" dirty="0" smtClean="0">
                <a:solidFill>
                  <a:srgbClr val="0066FF"/>
                </a:solidFill>
              </a:rPr>
              <a:t>Code</a:t>
            </a:r>
            <a:endParaRPr lang="en-US" b="1" dirty="0">
              <a:solidFill>
                <a:srgbClr val="0066FF"/>
              </a:solidFill>
            </a:endParaRPr>
          </a:p>
        </p:txBody>
      </p:sp>
      <p:cxnSp>
        <p:nvCxnSpPr>
          <p:cNvPr id="9" name="Straight Arrow Connector 8"/>
          <p:cNvCxnSpPr/>
          <p:nvPr/>
        </p:nvCxnSpPr>
        <p:spPr>
          <a:xfrm>
            <a:off x="6131500" y="2499652"/>
            <a:ext cx="0" cy="560536"/>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548684" y="2595254"/>
            <a:ext cx="583814" cy="369332"/>
          </a:xfrm>
          <a:prstGeom prst="rect">
            <a:avLst/>
          </a:prstGeom>
          <a:noFill/>
        </p:spPr>
        <p:txBody>
          <a:bodyPr wrap="none" rtlCol="0">
            <a:spAutoFit/>
          </a:bodyPr>
          <a:lstStyle/>
          <a:p>
            <a:r>
              <a:rPr lang="en-US" dirty="0" smtClean="0"/>
              <a:t>3cm</a:t>
            </a:r>
            <a:endParaRPr lang="en-US" dirty="0"/>
          </a:p>
        </p:txBody>
      </p:sp>
      <p:sp>
        <p:nvSpPr>
          <p:cNvPr id="21" name="TextBox 20"/>
          <p:cNvSpPr txBox="1"/>
          <p:nvPr/>
        </p:nvSpPr>
        <p:spPr>
          <a:xfrm>
            <a:off x="5680550" y="5562600"/>
            <a:ext cx="3060646" cy="369332"/>
          </a:xfrm>
          <a:prstGeom prst="rect">
            <a:avLst/>
          </a:prstGeom>
          <a:noFill/>
        </p:spPr>
        <p:txBody>
          <a:bodyPr wrap="none" rtlCol="0">
            <a:spAutoFit/>
          </a:bodyPr>
          <a:lstStyle/>
          <a:p>
            <a:r>
              <a:rPr lang="en-US" dirty="0" smtClean="0"/>
              <a:t>|| symbol represent logical OR</a:t>
            </a:r>
            <a:endParaRPr lang="en-US" dirty="0"/>
          </a:p>
        </p:txBody>
      </p:sp>
    </p:spTree>
    <p:extLst>
      <p:ext uri="{BB962C8B-B14F-4D97-AF65-F5344CB8AC3E}">
        <p14:creationId xmlns:p14="http://schemas.microsoft.com/office/powerpoint/2010/main" val="31673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868362"/>
          </a:xfrm>
        </p:spPr>
        <p:txBody>
          <a:bodyPr/>
          <a:lstStyle/>
          <a:p>
            <a:pPr eaLnBrk="1" hangingPunct="1"/>
            <a:r>
              <a:rPr lang="en-US" altLang="en-US" smtClean="0"/>
              <a:t>Robotic Safety</a:t>
            </a:r>
          </a:p>
        </p:txBody>
      </p:sp>
      <p:sp>
        <p:nvSpPr>
          <p:cNvPr id="14339" name="Content Placeholder 2"/>
          <p:cNvSpPr>
            <a:spLocks noGrp="1"/>
          </p:cNvSpPr>
          <p:nvPr>
            <p:ph idx="1"/>
          </p:nvPr>
        </p:nvSpPr>
        <p:spPr>
          <a:xfrm>
            <a:off x="304800" y="1143000"/>
            <a:ext cx="8839200" cy="4983163"/>
          </a:xfrm>
        </p:spPr>
        <p:txBody>
          <a:bodyPr>
            <a:normAutofit lnSpcReduction="10000"/>
          </a:bodyPr>
          <a:lstStyle/>
          <a:p>
            <a:pPr eaLnBrk="1" hangingPunct="1">
              <a:buFont typeface="Arial" charset="0"/>
              <a:buNone/>
              <a:defRPr/>
            </a:pPr>
            <a:r>
              <a:rPr lang="en-US" sz="2400" b="1" dirty="0"/>
              <a:t>SOLDERING</a:t>
            </a:r>
          </a:p>
          <a:p>
            <a:pPr marL="0" indent="0" eaLnBrk="1" hangingPunct="1">
              <a:buFont typeface="Arial" charset="0"/>
              <a:buNone/>
              <a:defRPr/>
            </a:pPr>
            <a:r>
              <a:rPr lang="en-US" sz="2400" dirty="0"/>
              <a:t>Soldering can be dangerous because of the heat from the iron and the chemical fumes and vapors released from the solder and flux, respectively. When soldering, observe the following points:</a:t>
            </a:r>
          </a:p>
          <a:p>
            <a:pPr eaLnBrk="1" hangingPunct="1">
              <a:defRPr/>
            </a:pPr>
            <a:r>
              <a:rPr lang="en-US" sz="2400" dirty="0"/>
              <a:t>Wear eye and face protection.</a:t>
            </a:r>
          </a:p>
          <a:p>
            <a:pPr eaLnBrk="1" hangingPunct="1">
              <a:defRPr/>
            </a:pPr>
            <a:r>
              <a:rPr lang="en-US" sz="2400" dirty="0"/>
              <a:t>Solder in well-ventilated areas.</a:t>
            </a:r>
          </a:p>
          <a:p>
            <a:pPr eaLnBrk="1" hangingPunct="1">
              <a:defRPr/>
            </a:pPr>
            <a:r>
              <a:rPr lang="en-US" sz="2400" dirty="0"/>
              <a:t>Never touch the iron/gun. It heats to extreme temperatures that will cause severe burns. Wear cotton clothing that covers your arms and legs. Keep your soldering iron in its protective holder when not actually being used.</a:t>
            </a:r>
          </a:p>
          <a:p>
            <a:pPr eaLnBrk="1" hangingPunct="1">
              <a:defRPr/>
            </a:pPr>
            <a:r>
              <a:rPr lang="en-US" sz="2400" dirty="0"/>
              <a:t>Always wash your hands with soap and water after handling solder.</a:t>
            </a:r>
          </a:p>
          <a:p>
            <a:pPr eaLnBrk="1" hangingPunct="1">
              <a:defRPr/>
            </a:pPr>
            <a:r>
              <a:rPr lang="en-US" sz="2400" dirty="0"/>
              <a:t>Do not leave any hot tools, where someone can accidentally contact the hot element.  ALWAYS ASSUME IT’S HOT!!!!</a:t>
            </a:r>
          </a:p>
        </p:txBody>
      </p:sp>
    </p:spTree>
    <p:extLst>
      <p:ext uri="{BB962C8B-B14F-4D97-AF65-F5344CB8AC3E}">
        <p14:creationId xmlns:p14="http://schemas.microsoft.com/office/powerpoint/2010/main" val="373826713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smtClean="0"/>
              <a:t>RIGHT TURN</a:t>
            </a: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86858" y="1852726"/>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82300" y="1850201"/>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29238" y="1066800"/>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410200" y="1219200"/>
            <a:ext cx="819455" cy="646331"/>
          </a:xfrm>
          <a:prstGeom prst="rect">
            <a:avLst/>
          </a:prstGeom>
          <a:noFill/>
        </p:spPr>
        <p:txBody>
          <a:bodyPr wrap="none" rtlCol="0">
            <a:spAutoFit/>
          </a:bodyPr>
          <a:lstStyle/>
          <a:p>
            <a:r>
              <a:rPr lang="en-US" dirty="0"/>
              <a:t>Left </a:t>
            </a:r>
          </a:p>
          <a:p>
            <a:r>
              <a:rPr lang="en-US" dirty="0"/>
              <a:t>Sensor</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cxnSp>
        <p:nvCxnSpPr>
          <p:cNvPr id="5" name="Straight Connector 4"/>
          <p:cNvCxnSpPr/>
          <p:nvPr/>
        </p:nvCxnSpPr>
        <p:spPr>
          <a:xfrm>
            <a:off x="5638800" y="3048000"/>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67937" y="1981200"/>
            <a:ext cx="290989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urved Connector 6"/>
          <p:cNvCxnSpPr>
            <a:stCxn id="11" idx="3"/>
          </p:cNvCxnSpPr>
          <p:nvPr/>
        </p:nvCxnSpPr>
        <p:spPr>
          <a:xfrm rot="16200000" flipV="1">
            <a:off x="5391740" y="2082155"/>
            <a:ext cx="1490662" cy="1593551"/>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57146" y="2861441"/>
            <a:ext cx="2208425" cy="369332"/>
          </a:xfrm>
          <a:prstGeom prst="rect">
            <a:avLst/>
          </a:prstGeom>
          <a:noFill/>
        </p:spPr>
        <p:txBody>
          <a:bodyPr wrap="none" rtlCol="0">
            <a:spAutoFit/>
          </a:bodyPr>
          <a:lstStyle/>
          <a:p>
            <a:r>
              <a:rPr lang="en-US" dirty="0" smtClean="0">
                <a:solidFill>
                  <a:srgbClr val="FF0000"/>
                </a:solidFill>
              </a:rPr>
              <a:t>COLLISION_DISTANCE</a:t>
            </a:r>
            <a:endParaRPr lang="en-US" dirty="0">
              <a:solidFill>
                <a:srgbClr val="FF0000"/>
              </a:solidFill>
            </a:endParaRPr>
          </a:p>
        </p:txBody>
      </p:sp>
      <p:sp>
        <p:nvSpPr>
          <p:cNvPr id="26" name="TextBox 25"/>
          <p:cNvSpPr txBox="1"/>
          <p:nvPr/>
        </p:nvSpPr>
        <p:spPr>
          <a:xfrm>
            <a:off x="3201775" y="1716835"/>
            <a:ext cx="2103076" cy="369332"/>
          </a:xfrm>
          <a:prstGeom prst="rect">
            <a:avLst/>
          </a:prstGeom>
          <a:noFill/>
        </p:spPr>
        <p:txBody>
          <a:bodyPr wrap="none" rtlCol="0">
            <a:spAutoFit/>
          </a:bodyPr>
          <a:lstStyle/>
          <a:p>
            <a:r>
              <a:rPr lang="en-US" dirty="0" smtClean="0">
                <a:solidFill>
                  <a:srgbClr val="00B050"/>
                </a:solidFill>
              </a:rPr>
              <a:t>TURNING_DISTANCE</a:t>
            </a:r>
            <a:endParaRPr lang="en-US" dirty="0">
              <a:solidFill>
                <a:srgbClr val="00B050"/>
              </a:solidFill>
            </a:endParaRPr>
          </a:p>
        </p:txBody>
      </p:sp>
      <p:sp>
        <p:nvSpPr>
          <p:cNvPr id="27" name="TextBox 26"/>
          <p:cNvSpPr txBox="1"/>
          <p:nvPr/>
        </p:nvSpPr>
        <p:spPr>
          <a:xfrm>
            <a:off x="76200" y="761487"/>
            <a:ext cx="3011557" cy="2308324"/>
          </a:xfrm>
          <a:prstGeom prst="rect">
            <a:avLst/>
          </a:prstGeom>
          <a:noFill/>
        </p:spPr>
        <p:txBody>
          <a:bodyPr wrap="square" rtlCol="0">
            <a:spAutoFit/>
          </a:bodyPr>
          <a:lstStyle/>
          <a:p>
            <a:r>
              <a:rPr lang="en-US" dirty="0" smtClean="0">
                <a:solidFill>
                  <a:srgbClr val="00B050"/>
                </a:solidFill>
              </a:rPr>
              <a:t>TURNING_DISTANCE</a:t>
            </a:r>
            <a:r>
              <a:rPr lang="en-US" dirty="0" smtClean="0"/>
              <a:t> is the </a:t>
            </a:r>
            <a:br>
              <a:rPr lang="en-US" dirty="0" smtClean="0"/>
            </a:br>
            <a:r>
              <a:rPr lang="en-US" dirty="0" smtClean="0"/>
              <a:t>distance in which the robot needs to begin turning to steer around the object</a:t>
            </a:r>
          </a:p>
          <a:p>
            <a:endParaRPr lang="en-US" dirty="0"/>
          </a:p>
          <a:p>
            <a:r>
              <a:rPr lang="en-US" dirty="0" smtClean="0"/>
              <a:t>By experiment this is about 15cm</a:t>
            </a:r>
            <a:br>
              <a:rPr lang="en-US" dirty="0" smtClean="0"/>
            </a:br>
            <a:endParaRPr lang="en-US" dirty="0" smtClean="0"/>
          </a:p>
        </p:txBody>
      </p:sp>
      <p:sp>
        <p:nvSpPr>
          <p:cNvPr id="28" name="TextBox 27"/>
          <p:cNvSpPr txBox="1"/>
          <p:nvPr/>
        </p:nvSpPr>
        <p:spPr>
          <a:xfrm>
            <a:off x="533400" y="4876800"/>
            <a:ext cx="4461723" cy="1754326"/>
          </a:xfrm>
          <a:prstGeom prst="rect">
            <a:avLst/>
          </a:prstGeom>
          <a:noFill/>
          <a:ln>
            <a:solidFill>
              <a:srgbClr val="0066FF"/>
            </a:solidFill>
          </a:ln>
        </p:spPr>
        <p:txBody>
          <a:bodyPr wrap="square" rtlCol="0">
            <a:spAutoFit/>
          </a:bodyPr>
          <a:lstStyle/>
          <a:p>
            <a:r>
              <a:rPr lang="en-US" dirty="0" err="1">
                <a:solidFill>
                  <a:srgbClr val="0066FF"/>
                </a:solidFill>
              </a:rPr>
              <a:t>c</a:t>
            </a:r>
            <a:r>
              <a:rPr lang="en-US" dirty="0" err="1" smtClean="0">
                <a:solidFill>
                  <a:srgbClr val="0066FF"/>
                </a:solidFill>
              </a:rPr>
              <a:t>onst</a:t>
            </a:r>
            <a:r>
              <a:rPr lang="en-US" dirty="0" smtClean="0">
                <a:solidFill>
                  <a:srgbClr val="0066FF"/>
                </a:solidFill>
              </a:rPr>
              <a:t> </a:t>
            </a:r>
            <a:r>
              <a:rPr lang="en-US" dirty="0" err="1" smtClean="0">
                <a:solidFill>
                  <a:srgbClr val="0066FF"/>
                </a:solidFill>
              </a:rPr>
              <a:t>int</a:t>
            </a:r>
            <a:r>
              <a:rPr lang="en-US" dirty="0" smtClean="0">
                <a:solidFill>
                  <a:srgbClr val="0066FF"/>
                </a:solidFill>
              </a:rPr>
              <a:t> TURNING_DISTANCE=15;</a:t>
            </a:r>
          </a:p>
          <a:p>
            <a:endParaRPr lang="en-US" dirty="0">
              <a:solidFill>
                <a:srgbClr val="0066FF"/>
              </a:solidFill>
            </a:endParaRPr>
          </a:p>
          <a:p>
            <a:endParaRPr lang="en-US" dirty="0" smtClean="0">
              <a:solidFill>
                <a:srgbClr val="0066FF"/>
              </a:solidFill>
            </a:endParaRPr>
          </a:p>
          <a:p>
            <a:r>
              <a:rPr lang="en-US" dirty="0" smtClean="0">
                <a:solidFill>
                  <a:srgbClr val="0066FF"/>
                </a:solidFill>
              </a:rPr>
              <a:t>If (</a:t>
            </a:r>
            <a:r>
              <a:rPr lang="en-US" dirty="0" err="1" smtClean="0">
                <a:solidFill>
                  <a:srgbClr val="0066FF"/>
                </a:solidFill>
              </a:rPr>
              <a:t>RightDistance</a:t>
            </a:r>
            <a:r>
              <a:rPr lang="en-US" dirty="0" smtClean="0">
                <a:solidFill>
                  <a:srgbClr val="0066FF"/>
                </a:solidFill>
              </a:rPr>
              <a:t>&lt;TURNING_DISTANCE){</a:t>
            </a:r>
          </a:p>
          <a:p>
            <a:r>
              <a:rPr lang="en-US" dirty="0">
                <a:solidFill>
                  <a:srgbClr val="0066FF"/>
                </a:solidFill>
              </a:rPr>
              <a:t> </a:t>
            </a:r>
            <a:r>
              <a:rPr lang="en-US" dirty="0" smtClean="0">
                <a:solidFill>
                  <a:srgbClr val="0066FF"/>
                </a:solidFill>
              </a:rPr>
              <a:t>     </a:t>
            </a:r>
            <a:r>
              <a:rPr lang="en-US" dirty="0" err="1" smtClean="0">
                <a:solidFill>
                  <a:srgbClr val="0066FF"/>
                </a:solidFill>
              </a:rPr>
              <a:t>GoLeft</a:t>
            </a:r>
            <a:r>
              <a:rPr lang="en-US" dirty="0" smtClean="0">
                <a:solidFill>
                  <a:srgbClr val="0066FF"/>
                </a:solidFill>
              </a:rPr>
              <a:t>(3);</a:t>
            </a:r>
          </a:p>
          <a:p>
            <a:r>
              <a:rPr lang="en-US" dirty="0" smtClean="0">
                <a:solidFill>
                  <a:srgbClr val="0066FF"/>
                </a:solidFill>
              </a:rPr>
              <a:t>}</a:t>
            </a:r>
          </a:p>
        </p:txBody>
      </p:sp>
      <p:sp>
        <p:nvSpPr>
          <p:cNvPr id="29" name="TextBox 28"/>
          <p:cNvSpPr txBox="1"/>
          <p:nvPr/>
        </p:nvSpPr>
        <p:spPr>
          <a:xfrm>
            <a:off x="156070" y="3651423"/>
            <a:ext cx="4399198" cy="646331"/>
          </a:xfrm>
          <a:prstGeom prst="rect">
            <a:avLst/>
          </a:prstGeom>
          <a:noFill/>
        </p:spPr>
        <p:txBody>
          <a:bodyPr wrap="square" rtlCol="0">
            <a:spAutoFit/>
          </a:bodyPr>
          <a:lstStyle/>
          <a:p>
            <a:r>
              <a:rPr lang="en-US" dirty="0" smtClean="0"/>
              <a:t>If an object is within </a:t>
            </a:r>
            <a:r>
              <a:rPr lang="en-US" dirty="0" smtClean="0">
                <a:solidFill>
                  <a:srgbClr val="00B050"/>
                </a:solidFill>
              </a:rPr>
              <a:t>TURNING_DISTANCE</a:t>
            </a:r>
            <a:r>
              <a:rPr lang="en-US" dirty="0" smtClean="0"/>
              <a:t> on </a:t>
            </a:r>
            <a:br>
              <a:rPr lang="en-US" dirty="0" smtClean="0"/>
            </a:br>
            <a:r>
              <a:rPr lang="en-US" dirty="0" smtClean="0"/>
              <a:t>the right side, then turn left</a:t>
            </a:r>
            <a:endParaRPr lang="en-US" dirty="0"/>
          </a:p>
        </p:txBody>
      </p:sp>
      <p:sp>
        <p:nvSpPr>
          <p:cNvPr id="30" name="Rectangle 29"/>
          <p:cNvSpPr/>
          <p:nvPr/>
        </p:nvSpPr>
        <p:spPr>
          <a:xfrm>
            <a:off x="7035464" y="2049859"/>
            <a:ext cx="894934" cy="317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18" name="Straight Arrow Connector 17"/>
          <p:cNvCxnSpPr/>
          <p:nvPr/>
        </p:nvCxnSpPr>
        <p:spPr>
          <a:xfrm>
            <a:off x="6087063" y="2049859"/>
            <a:ext cx="50008" cy="1640548"/>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6070" y="4434602"/>
            <a:ext cx="667170" cy="369332"/>
          </a:xfrm>
          <a:prstGeom prst="rect">
            <a:avLst/>
          </a:prstGeom>
          <a:noFill/>
        </p:spPr>
        <p:txBody>
          <a:bodyPr wrap="none" rtlCol="0">
            <a:spAutoFit/>
          </a:bodyPr>
          <a:lstStyle/>
          <a:p>
            <a:r>
              <a:rPr lang="en-US" b="1" dirty="0" smtClean="0">
                <a:solidFill>
                  <a:srgbClr val="0066FF"/>
                </a:solidFill>
              </a:rPr>
              <a:t>Code</a:t>
            </a:r>
            <a:endParaRPr lang="en-US" b="1" dirty="0">
              <a:solidFill>
                <a:srgbClr val="0066FF"/>
              </a:solidFill>
            </a:endParaRPr>
          </a:p>
        </p:txBody>
      </p:sp>
    </p:spTree>
    <p:extLst>
      <p:ext uri="{BB962C8B-B14F-4D97-AF65-F5344CB8AC3E}">
        <p14:creationId xmlns:p14="http://schemas.microsoft.com/office/powerpoint/2010/main" val="222742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ircle(in)">
                                      <p:cBhvr>
                                        <p:cTn id="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smtClean="0"/>
              <a:t>LEFT TURN</a:t>
            </a: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86858" y="1852726"/>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82300" y="1850201"/>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29238" y="1066800"/>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410200" y="1219200"/>
            <a:ext cx="819455" cy="646331"/>
          </a:xfrm>
          <a:prstGeom prst="rect">
            <a:avLst/>
          </a:prstGeom>
          <a:noFill/>
        </p:spPr>
        <p:txBody>
          <a:bodyPr wrap="none" rtlCol="0">
            <a:spAutoFit/>
          </a:bodyPr>
          <a:lstStyle/>
          <a:p>
            <a:r>
              <a:rPr lang="en-US" dirty="0"/>
              <a:t>Left </a:t>
            </a:r>
          </a:p>
          <a:p>
            <a:r>
              <a:rPr lang="en-US" dirty="0"/>
              <a:t>Sensor</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cxnSp>
        <p:nvCxnSpPr>
          <p:cNvPr id="5" name="Straight Connector 4"/>
          <p:cNvCxnSpPr/>
          <p:nvPr/>
        </p:nvCxnSpPr>
        <p:spPr>
          <a:xfrm>
            <a:off x="5638800" y="3048000"/>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67937" y="1981200"/>
            <a:ext cx="290989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57146" y="2861441"/>
            <a:ext cx="2208425" cy="369332"/>
          </a:xfrm>
          <a:prstGeom prst="rect">
            <a:avLst/>
          </a:prstGeom>
          <a:noFill/>
        </p:spPr>
        <p:txBody>
          <a:bodyPr wrap="none" rtlCol="0">
            <a:spAutoFit/>
          </a:bodyPr>
          <a:lstStyle/>
          <a:p>
            <a:r>
              <a:rPr lang="en-US" dirty="0" smtClean="0">
                <a:solidFill>
                  <a:srgbClr val="FF0000"/>
                </a:solidFill>
              </a:rPr>
              <a:t>COLLISION_DISTANCE</a:t>
            </a:r>
            <a:endParaRPr lang="en-US" dirty="0">
              <a:solidFill>
                <a:srgbClr val="FF0000"/>
              </a:solidFill>
            </a:endParaRPr>
          </a:p>
        </p:txBody>
      </p:sp>
      <p:sp>
        <p:nvSpPr>
          <p:cNvPr id="26" name="TextBox 25"/>
          <p:cNvSpPr txBox="1"/>
          <p:nvPr/>
        </p:nvSpPr>
        <p:spPr>
          <a:xfrm>
            <a:off x="3201775" y="1716835"/>
            <a:ext cx="2103076" cy="369332"/>
          </a:xfrm>
          <a:prstGeom prst="rect">
            <a:avLst/>
          </a:prstGeom>
          <a:noFill/>
        </p:spPr>
        <p:txBody>
          <a:bodyPr wrap="none" rtlCol="0">
            <a:spAutoFit/>
          </a:bodyPr>
          <a:lstStyle/>
          <a:p>
            <a:r>
              <a:rPr lang="en-US" dirty="0" smtClean="0">
                <a:solidFill>
                  <a:srgbClr val="00B050"/>
                </a:solidFill>
              </a:rPr>
              <a:t>TURNING_DISTANCE</a:t>
            </a:r>
            <a:endParaRPr lang="en-US" dirty="0">
              <a:solidFill>
                <a:srgbClr val="00B050"/>
              </a:solidFill>
            </a:endParaRPr>
          </a:p>
        </p:txBody>
      </p:sp>
      <p:sp>
        <p:nvSpPr>
          <p:cNvPr id="27" name="TextBox 26"/>
          <p:cNvSpPr txBox="1"/>
          <p:nvPr/>
        </p:nvSpPr>
        <p:spPr>
          <a:xfrm>
            <a:off x="36443" y="1119091"/>
            <a:ext cx="3011557" cy="2308324"/>
          </a:xfrm>
          <a:prstGeom prst="rect">
            <a:avLst/>
          </a:prstGeom>
          <a:noFill/>
        </p:spPr>
        <p:txBody>
          <a:bodyPr wrap="square" rtlCol="0">
            <a:spAutoFit/>
          </a:bodyPr>
          <a:lstStyle/>
          <a:p>
            <a:r>
              <a:rPr lang="en-US" dirty="0" smtClean="0">
                <a:solidFill>
                  <a:srgbClr val="00B050"/>
                </a:solidFill>
              </a:rPr>
              <a:t>TURNING_DISTANCE</a:t>
            </a:r>
            <a:r>
              <a:rPr lang="en-US" dirty="0" smtClean="0"/>
              <a:t> is the </a:t>
            </a:r>
            <a:br>
              <a:rPr lang="en-US" dirty="0" smtClean="0"/>
            </a:br>
            <a:r>
              <a:rPr lang="en-US" dirty="0" smtClean="0"/>
              <a:t>distance in which the robot needs to begin turning to steer around the object</a:t>
            </a:r>
          </a:p>
          <a:p>
            <a:endParaRPr lang="en-US" dirty="0"/>
          </a:p>
          <a:p>
            <a:r>
              <a:rPr lang="en-US" dirty="0" smtClean="0"/>
              <a:t>By experiment this is about 15cm</a:t>
            </a:r>
            <a:br>
              <a:rPr lang="en-US" dirty="0" smtClean="0"/>
            </a:br>
            <a:endParaRPr lang="en-US" dirty="0" smtClean="0"/>
          </a:p>
        </p:txBody>
      </p:sp>
      <p:sp>
        <p:nvSpPr>
          <p:cNvPr id="29" name="TextBox 28"/>
          <p:cNvSpPr txBox="1"/>
          <p:nvPr/>
        </p:nvSpPr>
        <p:spPr>
          <a:xfrm>
            <a:off x="156070" y="3651423"/>
            <a:ext cx="4399198" cy="646331"/>
          </a:xfrm>
          <a:prstGeom prst="rect">
            <a:avLst/>
          </a:prstGeom>
          <a:noFill/>
        </p:spPr>
        <p:txBody>
          <a:bodyPr wrap="square" rtlCol="0">
            <a:spAutoFit/>
          </a:bodyPr>
          <a:lstStyle/>
          <a:p>
            <a:r>
              <a:rPr lang="en-US" dirty="0" smtClean="0"/>
              <a:t>If an object is within </a:t>
            </a:r>
            <a:r>
              <a:rPr lang="en-US" dirty="0" smtClean="0">
                <a:solidFill>
                  <a:srgbClr val="00B050"/>
                </a:solidFill>
              </a:rPr>
              <a:t>TURNING_DISTANCE</a:t>
            </a:r>
            <a:r>
              <a:rPr lang="en-US" dirty="0" smtClean="0"/>
              <a:t> on </a:t>
            </a:r>
            <a:br>
              <a:rPr lang="en-US" dirty="0" smtClean="0"/>
            </a:br>
            <a:r>
              <a:rPr lang="en-US" dirty="0" smtClean="0"/>
              <a:t>the left side, then turn right</a:t>
            </a:r>
            <a:endParaRPr lang="en-US" dirty="0"/>
          </a:p>
        </p:txBody>
      </p:sp>
      <p:sp>
        <p:nvSpPr>
          <p:cNvPr id="30" name="Rectangle 29"/>
          <p:cNvSpPr/>
          <p:nvPr/>
        </p:nvSpPr>
        <p:spPr>
          <a:xfrm>
            <a:off x="6003887" y="2049859"/>
            <a:ext cx="894934" cy="317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18" name="Curved Connector 17"/>
          <p:cNvCxnSpPr/>
          <p:nvPr/>
        </p:nvCxnSpPr>
        <p:spPr>
          <a:xfrm rot="5400000" flipH="1" flipV="1">
            <a:off x="7112521" y="2082154"/>
            <a:ext cx="1490662" cy="1593551"/>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33400" y="4876800"/>
            <a:ext cx="4461723" cy="1200329"/>
          </a:xfrm>
          <a:prstGeom prst="rect">
            <a:avLst/>
          </a:prstGeom>
          <a:noFill/>
          <a:ln>
            <a:solidFill>
              <a:srgbClr val="0066FF"/>
            </a:solidFill>
          </a:ln>
        </p:spPr>
        <p:txBody>
          <a:bodyPr wrap="square" rtlCol="0">
            <a:spAutoFit/>
          </a:bodyPr>
          <a:lstStyle/>
          <a:p>
            <a:endParaRPr lang="en-US" dirty="0" smtClean="0">
              <a:solidFill>
                <a:srgbClr val="0066FF"/>
              </a:solidFill>
            </a:endParaRPr>
          </a:p>
          <a:p>
            <a:r>
              <a:rPr lang="en-US" dirty="0" smtClean="0">
                <a:solidFill>
                  <a:srgbClr val="0066FF"/>
                </a:solidFill>
              </a:rPr>
              <a:t>If (</a:t>
            </a:r>
            <a:r>
              <a:rPr lang="en-US" dirty="0" err="1" smtClean="0">
                <a:solidFill>
                  <a:srgbClr val="0066FF"/>
                </a:solidFill>
              </a:rPr>
              <a:t>LeftDistance</a:t>
            </a:r>
            <a:r>
              <a:rPr lang="en-US" dirty="0" smtClean="0">
                <a:solidFill>
                  <a:srgbClr val="0066FF"/>
                </a:solidFill>
              </a:rPr>
              <a:t>&lt;TURNING_DISTANCE){</a:t>
            </a:r>
          </a:p>
          <a:p>
            <a:r>
              <a:rPr lang="en-US" dirty="0">
                <a:solidFill>
                  <a:srgbClr val="0066FF"/>
                </a:solidFill>
              </a:rPr>
              <a:t> </a:t>
            </a:r>
            <a:r>
              <a:rPr lang="en-US" dirty="0" smtClean="0">
                <a:solidFill>
                  <a:srgbClr val="0066FF"/>
                </a:solidFill>
              </a:rPr>
              <a:t>     </a:t>
            </a:r>
            <a:r>
              <a:rPr lang="en-US" dirty="0" err="1" smtClean="0">
                <a:solidFill>
                  <a:srgbClr val="0066FF"/>
                </a:solidFill>
              </a:rPr>
              <a:t>GoRight</a:t>
            </a:r>
            <a:r>
              <a:rPr lang="en-US" dirty="0" smtClean="0">
                <a:solidFill>
                  <a:srgbClr val="0066FF"/>
                </a:solidFill>
              </a:rPr>
              <a:t>(3);</a:t>
            </a:r>
          </a:p>
          <a:p>
            <a:r>
              <a:rPr lang="en-US" dirty="0" smtClean="0">
                <a:solidFill>
                  <a:srgbClr val="0066FF"/>
                </a:solidFill>
              </a:rPr>
              <a:t>}</a:t>
            </a:r>
          </a:p>
        </p:txBody>
      </p:sp>
      <p:sp>
        <p:nvSpPr>
          <p:cNvPr id="21" name="TextBox 20"/>
          <p:cNvSpPr txBox="1"/>
          <p:nvPr/>
        </p:nvSpPr>
        <p:spPr>
          <a:xfrm>
            <a:off x="156070" y="4434602"/>
            <a:ext cx="667170" cy="369332"/>
          </a:xfrm>
          <a:prstGeom prst="rect">
            <a:avLst/>
          </a:prstGeom>
          <a:noFill/>
        </p:spPr>
        <p:txBody>
          <a:bodyPr wrap="none" rtlCol="0">
            <a:spAutoFit/>
          </a:bodyPr>
          <a:lstStyle/>
          <a:p>
            <a:r>
              <a:rPr lang="en-US" b="1" dirty="0" smtClean="0">
                <a:solidFill>
                  <a:srgbClr val="0066FF"/>
                </a:solidFill>
              </a:rPr>
              <a:t>Code</a:t>
            </a:r>
            <a:endParaRPr lang="en-US" b="1" dirty="0">
              <a:solidFill>
                <a:srgbClr val="0066FF"/>
              </a:solidFill>
            </a:endParaRPr>
          </a:p>
        </p:txBody>
      </p:sp>
    </p:spTree>
    <p:extLst>
      <p:ext uri="{BB962C8B-B14F-4D97-AF65-F5344CB8AC3E}">
        <p14:creationId xmlns:p14="http://schemas.microsoft.com/office/powerpoint/2010/main" val="33121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smtClean="0"/>
              <a:t>FORWARD</a:t>
            </a: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86858" y="1852726"/>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82300" y="1850201"/>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29238" y="1066800"/>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410200" y="1219200"/>
            <a:ext cx="819455" cy="646331"/>
          </a:xfrm>
          <a:prstGeom prst="rect">
            <a:avLst/>
          </a:prstGeom>
          <a:noFill/>
        </p:spPr>
        <p:txBody>
          <a:bodyPr wrap="none" rtlCol="0">
            <a:spAutoFit/>
          </a:bodyPr>
          <a:lstStyle/>
          <a:p>
            <a:r>
              <a:rPr lang="en-US" dirty="0"/>
              <a:t>Left </a:t>
            </a:r>
          </a:p>
          <a:p>
            <a:r>
              <a:rPr lang="en-US" dirty="0"/>
              <a:t>Sensor</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cxnSp>
        <p:nvCxnSpPr>
          <p:cNvPr id="5" name="Straight Connector 4"/>
          <p:cNvCxnSpPr/>
          <p:nvPr/>
        </p:nvCxnSpPr>
        <p:spPr>
          <a:xfrm>
            <a:off x="5638800" y="3048000"/>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67937" y="1981200"/>
            <a:ext cx="290989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57146" y="2861441"/>
            <a:ext cx="2208425" cy="369332"/>
          </a:xfrm>
          <a:prstGeom prst="rect">
            <a:avLst/>
          </a:prstGeom>
          <a:noFill/>
        </p:spPr>
        <p:txBody>
          <a:bodyPr wrap="none" rtlCol="0">
            <a:spAutoFit/>
          </a:bodyPr>
          <a:lstStyle/>
          <a:p>
            <a:r>
              <a:rPr lang="en-US" dirty="0" smtClean="0">
                <a:solidFill>
                  <a:srgbClr val="FF0000"/>
                </a:solidFill>
              </a:rPr>
              <a:t>COLLISION_DISTANCE</a:t>
            </a:r>
            <a:endParaRPr lang="en-US" dirty="0">
              <a:solidFill>
                <a:srgbClr val="FF0000"/>
              </a:solidFill>
            </a:endParaRPr>
          </a:p>
        </p:txBody>
      </p:sp>
      <p:sp>
        <p:nvSpPr>
          <p:cNvPr id="26" name="TextBox 25"/>
          <p:cNvSpPr txBox="1"/>
          <p:nvPr/>
        </p:nvSpPr>
        <p:spPr>
          <a:xfrm>
            <a:off x="3201775" y="1716835"/>
            <a:ext cx="2103076" cy="369332"/>
          </a:xfrm>
          <a:prstGeom prst="rect">
            <a:avLst/>
          </a:prstGeom>
          <a:noFill/>
        </p:spPr>
        <p:txBody>
          <a:bodyPr wrap="none" rtlCol="0">
            <a:spAutoFit/>
          </a:bodyPr>
          <a:lstStyle/>
          <a:p>
            <a:r>
              <a:rPr lang="en-US" dirty="0" smtClean="0">
                <a:solidFill>
                  <a:srgbClr val="00B050"/>
                </a:solidFill>
              </a:rPr>
              <a:t>TURNING_DISTANCE</a:t>
            </a:r>
            <a:endParaRPr lang="en-US" dirty="0">
              <a:solidFill>
                <a:srgbClr val="00B050"/>
              </a:solidFill>
            </a:endParaRPr>
          </a:p>
        </p:txBody>
      </p:sp>
      <p:sp>
        <p:nvSpPr>
          <p:cNvPr id="28" name="TextBox 27"/>
          <p:cNvSpPr txBox="1"/>
          <p:nvPr/>
        </p:nvSpPr>
        <p:spPr>
          <a:xfrm>
            <a:off x="762000" y="4832866"/>
            <a:ext cx="3352800" cy="369332"/>
          </a:xfrm>
          <a:prstGeom prst="rect">
            <a:avLst/>
          </a:prstGeom>
          <a:noFill/>
          <a:ln>
            <a:solidFill>
              <a:srgbClr val="0066FF"/>
            </a:solidFill>
          </a:ln>
        </p:spPr>
        <p:txBody>
          <a:bodyPr wrap="square" rtlCol="0">
            <a:spAutoFit/>
          </a:bodyPr>
          <a:lstStyle/>
          <a:p>
            <a:r>
              <a:rPr lang="en-US" dirty="0" err="1" smtClean="0">
                <a:solidFill>
                  <a:srgbClr val="0066FF"/>
                </a:solidFill>
              </a:rPr>
              <a:t>GoForward</a:t>
            </a:r>
            <a:r>
              <a:rPr lang="en-US" dirty="0" smtClean="0">
                <a:solidFill>
                  <a:srgbClr val="0066FF"/>
                </a:solidFill>
              </a:rPr>
              <a:t>(2);</a:t>
            </a:r>
          </a:p>
        </p:txBody>
      </p:sp>
      <p:sp>
        <p:nvSpPr>
          <p:cNvPr id="29" name="TextBox 28"/>
          <p:cNvSpPr txBox="1"/>
          <p:nvPr/>
        </p:nvSpPr>
        <p:spPr>
          <a:xfrm>
            <a:off x="156070" y="990600"/>
            <a:ext cx="4399198" cy="646331"/>
          </a:xfrm>
          <a:prstGeom prst="rect">
            <a:avLst/>
          </a:prstGeom>
          <a:noFill/>
        </p:spPr>
        <p:txBody>
          <a:bodyPr wrap="square" rtlCol="0">
            <a:spAutoFit/>
          </a:bodyPr>
          <a:lstStyle/>
          <a:p>
            <a:r>
              <a:rPr lang="en-US" dirty="0" smtClean="0"/>
              <a:t>If we aren’t turning left, right, or stopping, then there are no objects. Go forward!! </a:t>
            </a:r>
            <a:endParaRPr lang="en-US" dirty="0"/>
          </a:p>
        </p:txBody>
      </p:sp>
      <p:sp>
        <p:nvSpPr>
          <p:cNvPr id="4" name="Up Arrow 3"/>
          <p:cNvSpPr/>
          <p:nvPr/>
        </p:nvSpPr>
        <p:spPr>
          <a:xfrm>
            <a:off x="6781800" y="2735723"/>
            <a:ext cx="381355" cy="79873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429611" y="2133600"/>
            <a:ext cx="1186543" cy="369332"/>
          </a:xfrm>
          <a:prstGeom prst="rect">
            <a:avLst/>
          </a:prstGeom>
          <a:solidFill>
            <a:schemeClr val="bg1"/>
          </a:solidFill>
          <a:ln>
            <a:solidFill>
              <a:srgbClr val="0066FF"/>
            </a:solidFill>
          </a:ln>
        </p:spPr>
        <p:txBody>
          <a:bodyPr wrap="none" rtlCol="0">
            <a:spAutoFit/>
          </a:bodyPr>
          <a:lstStyle/>
          <a:p>
            <a:r>
              <a:rPr lang="en-US" dirty="0" smtClean="0">
                <a:solidFill>
                  <a:srgbClr val="0066FF"/>
                </a:solidFill>
              </a:rPr>
              <a:t>No objects</a:t>
            </a:r>
            <a:endParaRPr lang="en-US" dirty="0">
              <a:solidFill>
                <a:srgbClr val="0066FF"/>
              </a:solidFill>
            </a:endParaRPr>
          </a:p>
        </p:txBody>
      </p:sp>
      <p:sp>
        <p:nvSpPr>
          <p:cNvPr id="17" name="TextBox 16"/>
          <p:cNvSpPr txBox="1"/>
          <p:nvPr/>
        </p:nvSpPr>
        <p:spPr>
          <a:xfrm>
            <a:off x="156070" y="4434602"/>
            <a:ext cx="667170" cy="369332"/>
          </a:xfrm>
          <a:prstGeom prst="rect">
            <a:avLst/>
          </a:prstGeom>
          <a:noFill/>
        </p:spPr>
        <p:txBody>
          <a:bodyPr wrap="none" rtlCol="0">
            <a:spAutoFit/>
          </a:bodyPr>
          <a:lstStyle/>
          <a:p>
            <a:r>
              <a:rPr lang="en-US" b="1" dirty="0" smtClean="0">
                <a:solidFill>
                  <a:srgbClr val="0066FF"/>
                </a:solidFill>
              </a:rPr>
              <a:t>Code</a:t>
            </a:r>
            <a:endParaRPr lang="en-US" b="1" dirty="0">
              <a:solidFill>
                <a:srgbClr val="0066FF"/>
              </a:solidFill>
            </a:endParaRPr>
          </a:p>
        </p:txBody>
      </p:sp>
    </p:spTree>
    <p:extLst>
      <p:ext uri="{BB962C8B-B14F-4D97-AF65-F5344CB8AC3E}">
        <p14:creationId xmlns:p14="http://schemas.microsoft.com/office/powerpoint/2010/main" val="22291546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smtClean="0"/>
              <a:t>Putting </a:t>
            </a:r>
            <a:r>
              <a:rPr lang="en-US" dirty="0"/>
              <a:t>I</a:t>
            </a:r>
            <a:r>
              <a:rPr lang="en-US" dirty="0" smtClean="0"/>
              <a:t>t </a:t>
            </a:r>
            <a:r>
              <a:rPr lang="en-US" dirty="0"/>
              <a:t>A</a:t>
            </a:r>
            <a:r>
              <a:rPr lang="en-US" dirty="0" smtClean="0"/>
              <a:t>ll Together</a:t>
            </a:r>
            <a:endParaRPr lang="en-US" dirty="0"/>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6650497" y="4309672"/>
            <a:ext cx="1479606" cy="635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7429250" y="2383967"/>
            <a:ext cx="595994" cy="1516019"/>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838109" y="2381823"/>
            <a:ext cx="595994" cy="1503348"/>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07785" y="2493023"/>
            <a:ext cx="537327" cy="400110"/>
          </a:xfrm>
          <a:prstGeom prst="rect">
            <a:avLst/>
          </a:prstGeom>
          <a:noFill/>
        </p:spPr>
        <p:txBody>
          <a:bodyPr wrap="none" rtlCol="0">
            <a:spAutoFit/>
          </a:bodyPr>
          <a:lstStyle/>
          <a:p>
            <a:pPr algn="ctr"/>
            <a:r>
              <a:rPr lang="en-US" sz="1000" dirty="0"/>
              <a:t>Right </a:t>
            </a:r>
          </a:p>
          <a:p>
            <a:pPr algn="ctr"/>
            <a:r>
              <a:rPr lang="en-US" sz="1000" dirty="0"/>
              <a:t>Sensor</a:t>
            </a:r>
          </a:p>
        </p:txBody>
      </p:sp>
      <p:sp>
        <p:nvSpPr>
          <p:cNvPr id="15" name="TextBox 14"/>
          <p:cNvSpPr txBox="1"/>
          <p:nvPr/>
        </p:nvSpPr>
        <p:spPr>
          <a:xfrm>
            <a:off x="6849702" y="2493023"/>
            <a:ext cx="537327" cy="400110"/>
          </a:xfrm>
          <a:prstGeom prst="rect">
            <a:avLst/>
          </a:prstGeom>
          <a:noFill/>
        </p:spPr>
        <p:txBody>
          <a:bodyPr wrap="none" rtlCol="0">
            <a:spAutoFit/>
          </a:bodyPr>
          <a:lstStyle/>
          <a:p>
            <a:pPr algn="ctr"/>
            <a:r>
              <a:rPr lang="en-US" sz="1000" dirty="0"/>
              <a:t>Left </a:t>
            </a:r>
          </a:p>
          <a:p>
            <a:pPr algn="ctr"/>
            <a:r>
              <a:rPr lang="en-US" sz="1000" dirty="0"/>
              <a:t>Sensor</a:t>
            </a:r>
          </a:p>
        </p:txBody>
      </p:sp>
      <p:sp>
        <p:nvSpPr>
          <p:cNvPr id="17" name="TextBox 16"/>
          <p:cNvSpPr txBox="1"/>
          <p:nvPr/>
        </p:nvSpPr>
        <p:spPr>
          <a:xfrm>
            <a:off x="7089137" y="1787225"/>
            <a:ext cx="618439" cy="369332"/>
          </a:xfrm>
          <a:prstGeom prst="rect">
            <a:avLst/>
          </a:prstGeom>
          <a:noFill/>
        </p:spPr>
        <p:txBody>
          <a:bodyPr wrap="none" rtlCol="0">
            <a:spAutoFit/>
          </a:bodyPr>
          <a:lstStyle/>
          <a:p>
            <a:r>
              <a:rPr lang="en-US" b="1" dirty="0"/>
              <a:t>Stop</a:t>
            </a:r>
          </a:p>
        </p:txBody>
      </p:sp>
      <p:sp>
        <p:nvSpPr>
          <p:cNvPr id="3" name="Hexagon 2"/>
          <p:cNvSpPr/>
          <p:nvPr/>
        </p:nvSpPr>
        <p:spPr>
          <a:xfrm>
            <a:off x="7638510" y="1866798"/>
            <a:ext cx="188347" cy="224886"/>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6438778" y="3398573"/>
            <a:ext cx="213801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86712" y="2493022"/>
            <a:ext cx="213801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urved Connector 6"/>
          <p:cNvCxnSpPr>
            <a:stCxn id="11" idx="3"/>
          </p:cNvCxnSpPr>
          <p:nvPr/>
        </p:nvCxnSpPr>
        <p:spPr>
          <a:xfrm rot="16200000" flipV="1">
            <a:off x="6172205" y="2669636"/>
            <a:ext cx="1265345" cy="1170845"/>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cxnSp>
        <p:nvCxnSpPr>
          <p:cNvPr id="24" name="Curved Connector 23"/>
          <p:cNvCxnSpPr/>
          <p:nvPr/>
        </p:nvCxnSpPr>
        <p:spPr>
          <a:xfrm rot="5400000" flipH="1" flipV="1">
            <a:off x="7436531" y="2669635"/>
            <a:ext cx="1265345" cy="1170845"/>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762356" y="3240212"/>
            <a:ext cx="1534394" cy="276999"/>
          </a:xfrm>
          <a:prstGeom prst="rect">
            <a:avLst/>
          </a:prstGeom>
          <a:noFill/>
        </p:spPr>
        <p:txBody>
          <a:bodyPr wrap="none" rtlCol="0">
            <a:spAutoFit/>
          </a:bodyPr>
          <a:lstStyle/>
          <a:p>
            <a:r>
              <a:rPr lang="en-US" sz="1200" dirty="0" smtClean="0">
                <a:solidFill>
                  <a:srgbClr val="FF0000"/>
                </a:solidFill>
              </a:rPr>
              <a:t>COLLISION_DISTANCE</a:t>
            </a:r>
            <a:endParaRPr lang="en-US" sz="1200" dirty="0">
              <a:solidFill>
                <a:srgbClr val="FF0000"/>
              </a:solidFill>
            </a:endParaRPr>
          </a:p>
        </p:txBody>
      </p:sp>
      <p:sp>
        <p:nvSpPr>
          <p:cNvPr id="26" name="TextBox 25"/>
          <p:cNvSpPr txBox="1"/>
          <p:nvPr/>
        </p:nvSpPr>
        <p:spPr>
          <a:xfrm>
            <a:off x="4879736" y="2286000"/>
            <a:ext cx="1466812" cy="276999"/>
          </a:xfrm>
          <a:prstGeom prst="rect">
            <a:avLst/>
          </a:prstGeom>
          <a:noFill/>
        </p:spPr>
        <p:txBody>
          <a:bodyPr wrap="none" rtlCol="0">
            <a:spAutoFit/>
          </a:bodyPr>
          <a:lstStyle/>
          <a:p>
            <a:r>
              <a:rPr lang="en-US" sz="1200" dirty="0" smtClean="0">
                <a:solidFill>
                  <a:srgbClr val="00B050"/>
                </a:solidFill>
              </a:rPr>
              <a:t>TURNING_DISTANCE</a:t>
            </a:r>
            <a:endParaRPr lang="en-US" sz="1200" dirty="0">
              <a:solidFill>
                <a:srgbClr val="00B050"/>
              </a:solidFill>
            </a:endParaRPr>
          </a:p>
        </p:txBody>
      </p:sp>
      <p:sp>
        <p:nvSpPr>
          <p:cNvPr id="28" name="TextBox 27"/>
          <p:cNvSpPr txBox="1"/>
          <p:nvPr/>
        </p:nvSpPr>
        <p:spPr>
          <a:xfrm>
            <a:off x="224760" y="2804192"/>
            <a:ext cx="4537923" cy="869819"/>
          </a:xfrm>
          <a:prstGeom prst="rect">
            <a:avLst/>
          </a:prstGeom>
          <a:noFill/>
        </p:spPr>
        <p:txBody>
          <a:bodyPr wrap="square" rtlCol="0">
            <a:spAutoFit/>
          </a:bodyPr>
          <a:lstStyle/>
          <a:p>
            <a:r>
              <a:rPr lang="en-US" dirty="0" smtClean="0">
                <a:solidFill>
                  <a:srgbClr val="0066FF"/>
                </a:solidFill>
              </a:rPr>
              <a:t>}else </a:t>
            </a:r>
            <a:r>
              <a:rPr lang="en-US" dirty="0">
                <a:solidFill>
                  <a:srgbClr val="0066FF"/>
                </a:solidFill>
              </a:rPr>
              <a:t>If (</a:t>
            </a:r>
            <a:r>
              <a:rPr lang="en-US" dirty="0" err="1">
                <a:solidFill>
                  <a:srgbClr val="0066FF"/>
                </a:solidFill>
              </a:rPr>
              <a:t>RightDistance</a:t>
            </a:r>
            <a:r>
              <a:rPr lang="en-US" dirty="0">
                <a:solidFill>
                  <a:srgbClr val="0066FF"/>
                </a:solidFill>
              </a:rPr>
              <a:t>&lt;TURNING_DISTANCE){</a:t>
            </a:r>
          </a:p>
          <a:p>
            <a:r>
              <a:rPr lang="en-US" dirty="0">
                <a:solidFill>
                  <a:srgbClr val="0066FF"/>
                </a:solidFill>
              </a:rPr>
              <a:t>      </a:t>
            </a:r>
            <a:r>
              <a:rPr lang="en-US" dirty="0" err="1">
                <a:solidFill>
                  <a:srgbClr val="0066FF"/>
                </a:solidFill>
              </a:rPr>
              <a:t>GoLeft</a:t>
            </a:r>
            <a:r>
              <a:rPr lang="en-US" dirty="0">
                <a:solidFill>
                  <a:srgbClr val="0066FF"/>
                </a:solidFill>
              </a:rPr>
              <a:t>(3);</a:t>
            </a:r>
          </a:p>
          <a:p>
            <a:r>
              <a:rPr lang="en-US" dirty="0" smtClean="0">
                <a:solidFill>
                  <a:srgbClr val="0066FF"/>
                </a:solidFill>
              </a:rPr>
              <a:t>}</a:t>
            </a:r>
            <a:endParaRPr lang="en-US" dirty="0" smtClean="0"/>
          </a:p>
        </p:txBody>
      </p:sp>
      <p:sp>
        <p:nvSpPr>
          <p:cNvPr id="18" name="TextBox 17"/>
          <p:cNvSpPr txBox="1"/>
          <p:nvPr/>
        </p:nvSpPr>
        <p:spPr>
          <a:xfrm>
            <a:off x="222855" y="1979241"/>
            <a:ext cx="4537923" cy="1200329"/>
          </a:xfrm>
          <a:prstGeom prst="rect">
            <a:avLst/>
          </a:prstGeom>
          <a:noFill/>
        </p:spPr>
        <p:txBody>
          <a:bodyPr wrap="square" rtlCol="0">
            <a:spAutoFit/>
          </a:bodyPr>
          <a:lstStyle/>
          <a:p>
            <a:r>
              <a:rPr lang="en-US" dirty="0">
                <a:solidFill>
                  <a:srgbClr val="0066FF"/>
                </a:solidFill>
              </a:rPr>
              <a:t>If ((</a:t>
            </a:r>
            <a:r>
              <a:rPr lang="en-US" dirty="0" err="1">
                <a:solidFill>
                  <a:srgbClr val="0066FF"/>
                </a:solidFill>
              </a:rPr>
              <a:t>RightDistance</a:t>
            </a:r>
            <a:r>
              <a:rPr lang="en-US" dirty="0">
                <a:solidFill>
                  <a:srgbClr val="0066FF"/>
                </a:solidFill>
              </a:rPr>
              <a:t>&lt;COLLISION_DISTANCE) ||</a:t>
            </a:r>
          </a:p>
          <a:p>
            <a:r>
              <a:rPr lang="en-US" dirty="0">
                <a:solidFill>
                  <a:srgbClr val="0066FF"/>
                </a:solidFill>
              </a:rPr>
              <a:t>     (</a:t>
            </a:r>
            <a:r>
              <a:rPr lang="en-US" dirty="0" err="1">
                <a:solidFill>
                  <a:srgbClr val="0066FF"/>
                </a:solidFill>
              </a:rPr>
              <a:t>LeftDistance</a:t>
            </a:r>
            <a:r>
              <a:rPr lang="en-US" dirty="0">
                <a:solidFill>
                  <a:srgbClr val="0066FF"/>
                </a:solidFill>
              </a:rPr>
              <a:t>&lt;COLLISION_DISTANCE)){</a:t>
            </a:r>
          </a:p>
          <a:p>
            <a:r>
              <a:rPr lang="en-US" dirty="0">
                <a:solidFill>
                  <a:srgbClr val="0066FF"/>
                </a:solidFill>
              </a:rPr>
              <a:t>      </a:t>
            </a:r>
            <a:r>
              <a:rPr lang="en-US" dirty="0" err="1">
                <a:solidFill>
                  <a:srgbClr val="0066FF"/>
                </a:solidFill>
              </a:rPr>
              <a:t>StandStill</a:t>
            </a:r>
            <a:r>
              <a:rPr lang="en-US" dirty="0">
                <a:solidFill>
                  <a:srgbClr val="0066FF"/>
                </a:solidFill>
              </a:rPr>
              <a:t>(1);</a:t>
            </a:r>
          </a:p>
          <a:p>
            <a:r>
              <a:rPr lang="en-US" dirty="0" smtClean="0">
                <a:solidFill>
                  <a:srgbClr val="0066FF"/>
                </a:solidFill>
              </a:rPr>
              <a:t>}</a:t>
            </a:r>
            <a:endParaRPr lang="en-US" dirty="0" smtClean="0"/>
          </a:p>
        </p:txBody>
      </p:sp>
      <p:sp>
        <p:nvSpPr>
          <p:cNvPr id="20" name="TextBox 19"/>
          <p:cNvSpPr txBox="1"/>
          <p:nvPr/>
        </p:nvSpPr>
        <p:spPr>
          <a:xfrm>
            <a:off x="224760" y="3920436"/>
            <a:ext cx="4537923" cy="923330"/>
          </a:xfrm>
          <a:prstGeom prst="rect">
            <a:avLst/>
          </a:prstGeom>
          <a:noFill/>
        </p:spPr>
        <p:txBody>
          <a:bodyPr wrap="square" rtlCol="0">
            <a:spAutoFit/>
          </a:bodyPr>
          <a:lstStyle/>
          <a:p>
            <a:r>
              <a:rPr lang="en-US" dirty="0" smtClean="0">
                <a:solidFill>
                  <a:srgbClr val="0066FF"/>
                </a:solidFill>
              </a:rPr>
              <a:t>}else{</a:t>
            </a:r>
          </a:p>
          <a:p>
            <a:r>
              <a:rPr lang="en-US" dirty="0">
                <a:solidFill>
                  <a:srgbClr val="0066FF"/>
                </a:solidFill>
              </a:rPr>
              <a:t> </a:t>
            </a:r>
            <a:r>
              <a:rPr lang="en-US" dirty="0" smtClean="0">
                <a:solidFill>
                  <a:srgbClr val="0066FF"/>
                </a:solidFill>
              </a:rPr>
              <a:t>     </a:t>
            </a:r>
            <a:r>
              <a:rPr lang="en-US" dirty="0" err="1" smtClean="0">
                <a:solidFill>
                  <a:srgbClr val="0066FF"/>
                </a:solidFill>
              </a:rPr>
              <a:t>GoForward</a:t>
            </a:r>
            <a:r>
              <a:rPr lang="en-US" dirty="0" smtClean="0">
                <a:solidFill>
                  <a:srgbClr val="0066FF"/>
                </a:solidFill>
              </a:rPr>
              <a:t>(2);</a:t>
            </a:r>
          </a:p>
          <a:p>
            <a:r>
              <a:rPr lang="en-US" dirty="0" smtClean="0">
                <a:solidFill>
                  <a:srgbClr val="0066FF"/>
                </a:solidFill>
              </a:rPr>
              <a:t>}</a:t>
            </a:r>
            <a:endParaRPr lang="en-US" dirty="0">
              <a:solidFill>
                <a:srgbClr val="0066FF"/>
              </a:solidFill>
            </a:endParaRPr>
          </a:p>
        </p:txBody>
      </p:sp>
      <p:sp>
        <p:nvSpPr>
          <p:cNvPr id="21" name="TextBox 20"/>
          <p:cNvSpPr txBox="1"/>
          <p:nvPr/>
        </p:nvSpPr>
        <p:spPr>
          <a:xfrm>
            <a:off x="224759" y="3360817"/>
            <a:ext cx="4537923" cy="923330"/>
          </a:xfrm>
          <a:prstGeom prst="rect">
            <a:avLst/>
          </a:prstGeom>
          <a:noFill/>
        </p:spPr>
        <p:txBody>
          <a:bodyPr wrap="square" rtlCol="0">
            <a:spAutoFit/>
          </a:bodyPr>
          <a:lstStyle/>
          <a:p>
            <a:r>
              <a:rPr lang="en-US" dirty="0" smtClean="0">
                <a:solidFill>
                  <a:srgbClr val="0066FF"/>
                </a:solidFill>
              </a:rPr>
              <a:t>}else </a:t>
            </a:r>
            <a:r>
              <a:rPr lang="en-US" dirty="0">
                <a:solidFill>
                  <a:srgbClr val="0066FF"/>
                </a:solidFill>
              </a:rPr>
              <a:t>If (</a:t>
            </a:r>
            <a:r>
              <a:rPr lang="en-US" dirty="0" err="1">
                <a:solidFill>
                  <a:srgbClr val="0066FF"/>
                </a:solidFill>
              </a:rPr>
              <a:t>LeftDistance</a:t>
            </a:r>
            <a:r>
              <a:rPr lang="en-US" dirty="0">
                <a:solidFill>
                  <a:srgbClr val="0066FF"/>
                </a:solidFill>
              </a:rPr>
              <a:t> &lt;TURNING_DISTANCE){</a:t>
            </a:r>
          </a:p>
          <a:p>
            <a:r>
              <a:rPr lang="en-US" dirty="0">
                <a:solidFill>
                  <a:srgbClr val="0066FF"/>
                </a:solidFill>
              </a:rPr>
              <a:t>      </a:t>
            </a:r>
            <a:r>
              <a:rPr lang="en-US" dirty="0" err="1">
                <a:solidFill>
                  <a:srgbClr val="0066FF"/>
                </a:solidFill>
              </a:rPr>
              <a:t>GoRight</a:t>
            </a:r>
            <a:r>
              <a:rPr lang="en-US" dirty="0">
                <a:solidFill>
                  <a:srgbClr val="0066FF"/>
                </a:solidFill>
              </a:rPr>
              <a:t>(3);</a:t>
            </a:r>
          </a:p>
          <a:p>
            <a:r>
              <a:rPr lang="en-US" dirty="0" smtClean="0">
                <a:solidFill>
                  <a:srgbClr val="0066FF"/>
                </a:solidFill>
              </a:rPr>
              <a:t>}</a:t>
            </a:r>
            <a:endParaRPr lang="en-US" dirty="0" smtClean="0"/>
          </a:p>
        </p:txBody>
      </p:sp>
      <p:sp>
        <p:nvSpPr>
          <p:cNvPr id="6" name="Right Arrow 5"/>
          <p:cNvSpPr/>
          <p:nvPr/>
        </p:nvSpPr>
        <p:spPr>
          <a:xfrm rot="16200000">
            <a:off x="6811497" y="2894025"/>
            <a:ext cx="1288444" cy="495901"/>
          </a:xfrm>
          <a:prstGeom prst="rightArrow">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41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fltVal val="0"/>
                                          </p:val>
                                        </p:tav>
                                        <p:tav tm="100000">
                                          <p:val>
                                            <p:strVal val="#ppt_w"/>
                                          </p:val>
                                        </p:tav>
                                      </p:tavLst>
                                    </p:anim>
                                    <p:anim calcmode="lin" valueType="num">
                                      <p:cBhvr>
                                        <p:cTn id="14" dur="1000" fill="hold"/>
                                        <p:tgtEl>
                                          <p:spTgt spid="17"/>
                                        </p:tgtEl>
                                        <p:attrNameLst>
                                          <p:attrName>ppt_h</p:attrName>
                                        </p:attrNameLst>
                                      </p:cBhvr>
                                      <p:tavLst>
                                        <p:tav tm="0">
                                          <p:val>
                                            <p:fltVal val="0"/>
                                          </p:val>
                                        </p:tav>
                                        <p:tav tm="100000">
                                          <p:val>
                                            <p:strVal val="#ppt_h"/>
                                          </p:val>
                                        </p:tav>
                                      </p:tavLst>
                                    </p:anim>
                                    <p:anim calcmode="lin" valueType="num">
                                      <p:cBhvr>
                                        <p:cTn id="15" dur="1000" fill="hold"/>
                                        <p:tgtEl>
                                          <p:spTgt spid="17"/>
                                        </p:tgtEl>
                                        <p:attrNameLst>
                                          <p:attrName>style.rotation</p:attrName>
                                        </p:attrNameLst>
                                      </p:cBhvr>
                                      <p:tavLst>
                                        <p:tav tm="0">
                                          <p:val>
                                            <p:fltVal val="90"/>
                                          </p:val>
                                        </p:tav>
                                        <p:tav tm="100000">
                                          <p:val>
                                            <p:fltVal val="0"/>
                                          </p:val>
                                        </p:tav>
                                      </p:tavLst>
                                    </p:anim>
                                    <p:animEffect transition="in" filter="fade">
                                      <p:cBhvr>
                                        <p:cTn id="16" dur="10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ppt_x"/>
                                          </p:val>
                                        </p:tav>
                                        <p:tav tm="100000">
                                          <p:val>
                                            <p:strVal val="#ppt_x"/>
                                          </p:val>
                                        </p:tav>
                                      </p:tavLst>
                                    </p:anim>
                                    <p:anim calcmode="lin" valueType="num">
                                      <p:cBhvr additive="base">
                                        <p:cTn id="5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p:cTn id="60" dur="500" fill="hold"/>
                                        <p:tgtEl>
                                          <p:spTgt spid="24"/>
                                        </p:tgtEl>
                                        <p:attrNameLst>
                                          <p:attrName>ppt_w</p:attrName>
                                        </p:attrNameLst>
                                      </p:cBhvr>
                                      <p:tavLst>
                                        <p:tav tm="0">
                                          <p:val>
                                            <p:fltVal val="0"/>
                                          </p:val>
                                        </p:tav>
                                        <p:tav tm="100000">
                                          <p:val>
                                            <p:strVal val="#ppt_w"/>
                                          </p:val>
                                        </p:tav>
                                      </p:tavLst>
                                    </p:anim>
                                    <p:anim calcmode="lin" valueType="num">
                                      <p:cBhvr>
                                        <p:cTn id="61" dur="500" fill="hold"/>
                                        <p:tgtEl>
                                          <p:spTgt spid="24"/>
                                        </p:tgtEl>
                                        <p:attrNameLst>
                                          <p:attrName>ppt_h</p:attrName>
                                        </p:attrNameLst>
                                      </p:cBhvr>
                                      <p:tavLst>
                                        <p:tav tm="0">
                                          <p:val>
                                            <p:fltVal val="0"/>
                                          </p:val>
                                        </p:tav>
                                        <p:tav tm="100000">
                                          <p:val>
                                            <p:strVal val="#ppt_h"/>
                                          </p:val>
                                        </p:tav>
                                      </p:tavLst>
                                    </p:anim>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ppt_x"/>
                                          </p:val>
                                        </p:tav>
                                        <p:tav tm="100000">
                                          <p:val>
                                            <p:strVal val="#ppt_x"/>
                                          </p:val>
                                        </p:tav>
                                      </p:tavLst>
                                    </p:anim>
                                    <p:anim calcmode="lin" valueType="num">
                                      <p:cBhvr additive="base">
                                        <p:cTn id="6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p:cTn id="73" dur="500" fill="hold"/>
                                        <p:tgtEl>
                                          <p:spTgt spid="6"/>
                                        </p:tgtEl>
                                        <p:attrNameLst>
                                          <p:attrName>ppt_w</p:attrName>
                                        </p:attrNameLst>
                                      </p:cBhvr>
                                      <p:tavLst>
                                        <p:tav tm="0">
                                          <p:val>
                                            <p:fltVal val="0"/>
                                          </p:val>
                                        </p:tav>
                                        <p:tav tm="100000">
                                          <p:val>
                                            <p:strVal val="#ppt_w"/>
                                          </p:val>
                                        </p:tav>
                                      </p:tavLst>
                                    </p:anim>
                                    <p:anim calcmode="lin" valueType="num">
                                      <p:cBhvr>
                                        <p:cTn id="74" dur="500" fill="hold"/>
                                        <p:tgtEl>
                                          <p:spTgt spid="6"/>
                                        </p:tgtEl>
                                        <p:attrNameLst>
                                          <p:attrName>ppt_h</p:attrName>
                                        </p:attrNameLst>
                                      </p:cBhvr>
                                      <p:tavLst>
                                        <p:tav tm="0">
                                          <p:val>
                                            <p:fltVal val="0"/>
                                          </p:val>
                                        </p:tav>
                                        <p:tav tm="100000">
                                          <p:val>
                                            <p:strVal val="#ppt_h"/>
                                          </p:val>
                                        </p:tav>
                                      </p:tavLst>
                                    </p:anim>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500" fill="hold"/>
                                        <p:tgtEl>
                                          <p:spTgt spid="20"/>
                                        </p:tgtEl>
                                        <p:attrNameLst>
                                          <p:attrName>ppt_x</p:attrName>
                                        </p:attrNameLst>
                                      </p:cBhvr>
                                      <p:tavLst>
                                        <p:tav tm="0">
                                          <p:val>
                                            <p:strVal val="#ppt_x"/>
                                          </p:val>
                                        </p:tav>
                                        <p:tav tm="100000">
                                          <p:val>
                                            <p:strVal val="#ppt_x"/>
                                          </p:val>
                                        </p:tav>
                                      </p:tavLst>
                                    </p:anim>
                                    <p:anim calcmode="lin" valueType="num">
                                      <p:cBhvr additive="base">
                                        <p:cTn id="8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animBg="1"/>
      <p:bldP spid="25" grpId="0"/>
      <p:bldP spid="26" grpId="0"/>
      <p:bldP spid="28" grpId="0"/>
      <p:bldP spid="18" grpId="0"/>
      <p:bldP spid="20" grpId="0"/>
      <p:bldP spid="21" grpId="0"/>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190694" y="4495800"/>
            <a:ext cx="8800906" cy="2286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smtClean="0"/>
              <a:t>Tune and Demonstrate your Robot</a:t>
            </a:r>
            <a:endParaRPr lang="en-US" dirty="0"/>
          </a:p>
        </p:txBody>
      </p:sp>
      <p:sp>
        <p:nvSpPr>
          <p:cNvPr id="11" name="TextBox 10">
            <a:extLst>
              <a:ext uri="{FF2B5EF4-FFF2-40B4-BE49-F238E27FC236}">
                <a16:creationId xmlns="" xmlns:a16="http://schemas.microsoft.com/office/drawing/2014/main" id="{537809D3-51AF-4445-9777-1635F0289C28}"/>
              </a:ext>
            </a:extLst>
          </p:cNvPr>
          <p:cNvSpPr txBox="1"/>
          <p:nvPr/>
        </p:nvSpPr>
        <p:spPr>
          <a:xfrm>
            <a:off x="5410200" y="1945160"/>
            <a:ext cx="3662389" cy="1815882"/>
          </a:xfrm>
          <a:prstGeom prst="rect">
            <a:avLst/>
          </a:prstGeom>
          <a:noFill/>
        </p:spPr>
        <p:txBody>
          <a:bodyPr wrap="square" rtlCol="0">
            <a:spAutoFit/>
          </a:bodyPr>
          <a:lstStyle/>
          <a:p>
            <a:r>
              <a:rPr lang="en-US" sz="2800" dirty="0"/>
              <a:t>Can you get your </a:t>
            </a:r>
            <a:r>
              <a:rPr lang="en-US" sz="2800" dirty="0" err="1"/>
              <a:t>FischBot</a:t>
            </a:r>
            <a:r>
              <a:rPr lang="en-US" sz="2800" dirty="0"/>
              <a:t> to navigate through a series of obstacles?</a:t>
            </a:r>
          </a:p>
        </p:txBody>
      </p:sp>
      <p:sp>
        <p:nvSpPr>
          <p:cNvPr id="12" name="TextBox 11">
            <a:extLst>
              <a:ext uri="{FF2B5EF4-FFF2-40B4-BE49-F238E27FC236}">
                <a16:creationId xmlns="" xmlns:a16="http://schemas.microsoft.com/office/drawing/2014/main" id="{8358D39D-43C0-45A0-8518-E662FFD2912F}"/>
              </a:ext>
            </a:extLst>
          </p:cNvPr>
          <p:cNvSpPr txBox="1"/>
          <p:nvPr/>
        </p:nvSpPr>
        <p:spPr>
          <a:xfrm>
            <a:off x="4829379" y="1382452"/>
            <a:ext cx="2110075" cy="523220"/>
          </a:xfrm>
          <a:prstGeom prst="rect">
            <a:avLst/>
          </a:prstGeom>
          <a:noFill/>
        </p:spPr>
        <p:txBody>
          <a:bodyPr wrap="square" rtlCol="0">
            <a:spAutoFit/>
          </a:bodyPr>
          <a:lstStyle/>
          <a:p>
            <a:r>
              <a:rPr lang="en-US" sz="2800" b="1" dirty="0">
                <a:solidFill>
                  <a:schemeClr val="accent2"/>
                </a:solidFill>
              </a:rPr>
              <a:t>Challenge:</a:t>
            </a:r>
          </a:p>
        </p:txBody>
      </p:sp>
      <p:sp>
        <p:nvSpPr>
          <p:cNvPr id="14" name="TextBox 13">
            <a:extLst>
              <a:ext uri="{FF2B5EF4-FFF2-40B4-BE49-F238E27FC236}">
                <a16:creationId xmlns="" xmlns:a16="http://schemas.microsoft.com/office/drawing/2014/main" id="{B9960AEB-E961-4CB3-8022-BC612DAA819F}"/>
              </a:ext>
            </a:extLst>
          </p:cNvPr>
          <p:cNvSpPr txBox="1"/>
          <p:nvPr/>
        </p:nvSpPr>
        <p:spPr>
          <a:xfrm>
            <a:off x="856542" y="2057400"/>
            <a:ext cx="3729835" cy="1815882"/>
          </a:xfrm>
          <a:prstGeom prst="rect">
            <a:avLst/>
          </a:prstGeom>
          <a:noFill/>
        </p:spPr>
        <p:txBody>
          <a:bodyPr wrap="square" rtlCol="0">
            <a:spAutoFit/>
          </a:bodyPr>
          <a:lstStyle/>
          <a:p>
            <a:r>
              <a:rPr lang="en-US" sz="2800" dirty="0"/>
              <a:t>Can you </a:t>
            </a:r>
            <a:r>
              <a:rPr lang="en-US" sz="2800" dirty="0" smtClean="0"/>
              <a:t>tune your robot </a:t>
            </a:r>
            <a:br>
              <a:rPr lang="en-US" sz="2800" dirty="0" smtClean="0"/>
            </a:br>
            <a:r>
              <a:rPr lang="en-US" sz="2800" dirty="0" smtClean="0"/>
              <a:t>to go straight? </a:t>
            </a:r>
          </a:p>
          <a:p>
            <a:r>
              <a:rPr lang="en-US" sz="2800" dirty="0" smtClean="0"/>
              <a:t>Left? </a:t>
            </a:r>
          </a:p>
          <a:p>
            <a:r>
              <a:rPr lang="en-US" sz="2800" dirty="0" smtClean="0"/>
              <a:t>Right?</a:t>
            </a:r>
            <a:endParaRPr lang="en-US" sz="2800" dirty="0"/>
          </a:p>
        </p:txBody>
      </p:sp>
      <p:sp>
        <p:nvSpPr>
          <p:cNvPr id="15" name="TextBox 14">
            <a:extLst>
              <a:ext uri="{FF2B5EF4-FFF2-40B4-BE49-F238E27FC236}">
                <a16:creationId xmlns="" xmlns:a16="http://schemas.microsoft.com/office/drawing/2014/main" id="{2C91764F-7AFB-409D-B55B-507C5952B5A3}"/>
              </a:ext>
            </a:extLst>
          </p:cNvPr>
          <p:cNvSpPr txBox="1"/>
          <p:nvPr/>
        </p:nvSpPr>
        <p:spPr>
          <a:xfrm>
            <a:off x="533399" y="1447800"/>
            <a:ext cx="2110075" cy="523220"/>
          </a:xfrm>
          <a:prstGeom prst="rect">
            <a:avLst/>
          </a:prstGeom>
          <a:noFill/>
        </p:spPr>
        <p:txBody>
          <a:bodyPr wrap="square" rtlCol="0">
            <a:spAutoFit/>
          </a:bodyPr>
          <a:lstStyle/>
          <a:p>
            <a:r>
              <a:rPr lang="en-US" sz="2800" b="1" dirty="0">
                <a:solidFill>
                  <a:schemeClr val="accent2"/>
                </a:solidFill>
              </a:rPr>
              <a:t>Challenge:</a:t>
            </a:r>
          </a:p>
        </p:txBody>
      </p:sp>
      <p:sp>
        <p:nvSpPr>
          <p:cNvPr id="16" name="TextBox 15">
            <a:extLst>
              <a:ext uri="{FF2B5EF4-FFF2-40B4-BE49-F238E27FC236}">
                <a16:creationId xmlns="" xmlns:a16="http://schemas.microsoft.com/office/drawing/2014/main" id="{537809D3-51AF-4445-9777-1635F0289C28}"/>
              </a:ext>
            </a:extLst>
          </p:cNvPr>
          <p:cNvSpPr txBox="1"/>
          <p:nvPr/>
        </p:nvSpPr>
        <p:spPr>
          <a:xfrm>
            <a:off x="228600" y="4876800"/>
            <a:ext cx="2362200" cy="1754326"/>
          </a:xfrm>
          <a:prstGeom prst="rect">
            <a:avLst/>
          </a:prstGeom>
          <a:noFill/>
        </p:spPr>
        <p:txBody>
          <a:bodyPr wrap="square" rtlCol="0">
            <a:spAutoFit/>
          </a:bodyPr>
          <a:lstStyle/>
          <a:p>
            <a:r>
              <a:rPr lang="en-US" dirty="0"/>
              <a:t>Can you write code such that your </a:t>
            </a:r>
            <a:r>
              <a:rPr lang="en-US" dirty="0" err="1"/>
              <a:t>FischBot</a:t>
            </a:r>
            <a:r>
              <a:rPr lang="en-US" dirty="0"/>
              <a:t> tries to travel in the same direction while avoiding obstacles?</a:t>
            </a:r>
          </a:p>
          <a:p>
            <a:r>
              <a:rPr lang="en-US" dirty="0"/>
              <a:t>How would you do it?</a:t>
            </a:r>
          </a:p>
        </p:txBody>
      </p:sp>
      <p:sp>
        <p:nvSpPr>
          <p:cNvPr id="17" name="TextBox 16">
            <a:extLst>
              <a:ext uri="{FF2B5EF4-FFF2-40B4-BE49-F238E27FC236}">
                <a16:creationId xmlns="" xmlns:a16="http://schemas.microsoft.com/office/drawing/2014/main" id="{8358D39D-43C0-45A0-8518-E662FFD2912F}"/>
              </a:ext>
            </a:extLst>
          </p:cNvPr>
          <p:cNvSpPr txBox="1"/>
          <p:nvPr/>
        </p:nvSpPr>
        <p:spPr>
          <a:xfrm>
            <a:off x="190694" y="4607221"/>
            <a:ext cx="2323906" cy="400110"/>
          </a:xfrm>
          <a:prstGeom prst="rect">
            <a:avLst/>
          </a:prstGeom>
          <a:noFill/>
        </p:spPr>
        <p:txBody>
          <a:bodyPr wrap="square" rtlCol="0">
            <a:spAutoFit/>
          </a:bodyPr>
          <a:lstStyle/>
          <a:p>
            <a:r>
              <a:rPr lang="en-US" sz="2000" b="1" dirty="0">
                <a:solidFill>
                  <a:schemeClr val="accent2"/>
                </a:solidFill>
              </a:rPr>
              <a:t>Super Challenge:</a:t>
            </a: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1" y="5517293"/>
            <a:ext cx="1066800" cy="52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4358640" y="5674497"/>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648200" y="4824153"/>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562600" y="547726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01080" y="623838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629400" y="5702018"/>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507642" y="4952026"/>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8483072" y="5699347"/>
            <a:ext cx="296389" cy="31393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 xmlns:a16="http://schemas.microsoft.com/office/drawing/2014/main" id="{E4B152BA-0669-4D6F-876C-555BB0CCD99B}"/>
              </a:ext>
            </a:extLst>
          </p:cNvPr>
          <p:cNvSpPr/>
          <p:nvPr/>
        </p:nvSpPr>
        <p:spPr>
          <a:xfrm>
            <a:off x="3505200" y="5239692"/>
            <a:ext cx="4963160" cy="994898"/>
          </a:xfrm>
          <a:custGeom>
            <a:avLst/>
            <a:gdLst>
              <a:gd name="connsiteX0" fmla="*/ 0 w 4963160"/>
              <a:gd name="connsiteY0" fmla="*/ 561668 h 994898"/>
              <a:gd name="connsiteX1" fmla="*/ 462280 w 4963160"/>
              <a:gd name="connsiteY1" fmla="*/ 561668 h 994898"/>
              <a:gd name="connsiteX2" fmla="*/ 787400 w 4963160"/>
              <a:gd name="connsiteY2" fmla="*/ 63828 h 994898"/>
              <a:gd name="connsiteX3" fmla="*/ 1325880 w 4963160"/>
              <a:gd name="connsiteY3" fmla="*/ 129868 h 994898"/>
              <a:gd name="connsiteX4" fmla="*/ 1671320 w 4963160"/>
              <a:gd name="connsiteY4" fmla="*/ 373708 h 994898"/>
              <a:gd name="connsiteX5" fmla="*/ 1864360 w 4963160"/>
              <a:gd name="connsiteY5" fmla="*/ 866468 h 994898"/>
              <a:gd name="connsiteX6" fmla="*/ 2143760 w 4963160"/>
              <a:gd name="connsiteY6" fmla="*/ 968068 h 994898"/>
              <a:gd name="connsiteX7" fmla="*/ 2352040 w 4963160"/>
              <a:gd name="connsiteY7" fmla="*/ 968068 h 994898"/>
              <a:gd name="connsiteX8" fmla="*/ 2727960 w 4963160"/>
              <a:gd name="connsiteY8" fmla="*/ 663268 h 994898"/>
              <a:gd name="connsiteX9" fmla="*/ 2971800 w 4963160"/>
              <a:gd name="connsiteY9" fmla="*/ 140028 h 994898"/>
              <a:gd name="connsiteX10" fmla="*/ 3616960 w 4963160"/>
              <a:gd name="connsiteY10" fmla="*/ 23188 h 994898"/>
              <a:gd name="connsiteX11" fmla="*/ 4145280 w 4963160"/>
              <a:gd name="connsiteY11" fmla="*/ 515948 h 994898"/>
              <a:gd name="connsiteX12" fmla="*/ 4963160 w 4963160"/>
              <a:gd name="connsiteY12" fmla="*/ 607388 h 99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63160" h="994898">
                <a:moveTo>
                  <a:pt x="0" y="561668"/>
                </a:moveTo>
                <a:cubicBezTo>
                  <a:pt x="165523" y="603154"/>
                  <a:pt x="331047" y="644641"/>
                  <a:pt x="462280" y="561668"/>
                </a:cubicBezTo>
                <a:cubicBezTo>
                  <a:pt x="593513" y="478695"/>
                  <a:pt x="643467" y="135795"/>
                  <a:pt x="787400" y="63828"/>
                </a:cubicBezTo>
                <a:cubicBezTo>
                  <a:pt x="931333" y="-8139"/>
                  <a:pt x="1178560" y="78221"/>
                  <a:pt x="1325880" y="129868"/>
                </a:cubicBezTo>
                <a:cubicBezTo>
                  <a:pt x="1473200" y="181515"/>
                  <a:pt x="1581573" y="250941"/>
                  <a:pt x="1671320" y="373708"/>
                </a:cubicBezTo>
                <a:cubicBezTo>
                  <a:pt x="1761067" y="496475"/>
                  <a:pt x="1785620" y="767408"/>
                  <a:pt x="1864360" y="866468"/>
                </a:cubicBezTo>
                <a:cubicBezTo>
                  <a:pt x="1943100" y="965528"/>
                  <a:pt x="2062480" y="951135"/>
                  <a:pt x="2143760" y="968068"/>
                </a:cubicBezTo>
                <a:cubicBezTo>
                  <a:pt x="2225040" y="985001"/>
                  <a:pt x="2254673" y="1018868"/>
                  <a:pt x="2352040" y="968068"/>
                </a:cubicBezTo>
                <a:cubicBezTo>
                  <a:pt x="2449407" y="917268"/>
                  <a:pt x="2624667" y="801275"/>
                  <a:pt x="2727960" y="663268"/>
                </a:cubicBezTo>
                <a:cubicBezTo>
                  <a:pt x="2831253" y="525261"/>
                  <a:pt x="2823633" y="246708"/>
                  <a:pt x="2971800" y="140028"/>
                </a:cubicBezTo>
                <a:cubicBezTo>
                  <a:pt x="3119967" y="33348"/>
                  <a:pt x="3421380" y="-39465"/>
                  <a:pt x="3616960" y="23188"/>
                </a:cubicBezTo>
                <a:cubicBezTo>
                  <a:pt x="3812540" y="85841"/>
                  <a:pt x="3920913" y="418581"/>
                  <a:pt x="4145280" y="515948"/>
                </a:cubicBezTo>
                <a:cubicBezTo>
                  <a:pt x="4369647" y="613315"/>
                  <a:pt x="4666403" y="610351"/>
                  <a:pt x="4963160" y="6073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67173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27280698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Uninstalling From </a:t>
            </a:r>
            <a:r>
              <a:rPr lang="en-US" dirty="0" err="1"/>
              <a:t>Macinstosh</a:t>
            </a:r>
            <a:r>
              <a:rPr lang="en-US" dirty="0"/>
              <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A couple of Mac users have said “the driver crashes my mac Sierra how do I uninstall”.  </a:t>
            </a:r>
          </a:p>
          <a:p>
            <a:r>
              <a:rPr lang="en-US" dirty="0"/>
              <a:t>Firstly regards the crash make sure you installed the 1.3 version of the driver, not the old one.  You could download it directly from the </a:t>
            </a:r>
            <a:r>
              <a:rPr lang="en-US" dirty="0">
                <a:hlinkClick r:id="rId2"/>
              </a:rPr>
              <a:t>Manufacturers Website</a:t>
            </a:r>
            <a:r>
              <a:rPr lang="en-US" dirty="0"/>
              <a:t> in case they have issued an update since I wrote this page.</a:t>
            </a:r>
          </a:p>
          <a:p>
            <a:pPr marL="0" indent="0">
              <a:buNone/>
            </a:pPr>
            <a:r>
              <a:rPr lang="en-US" dirty="0"/>
              <a:t>Secondly </a:t>
            </a:r>
            <a:r>
              <a:rPr lang="en-US" dirty="0">
                <a:hlinkClick r:id="rId3"/>
              </a:rPr>
              <a:t>a quick google search reveals</a:t>
            </a:r>
            <a:r>
              <a:rPr lang="en-US" dirty="0"/>
              <a:t> that this is how you uninstall:</a:t>
            </a:r>
          </a:p>
          <a:p>
            <a:r>
              <a:rPr lang="en-US" dirty="0"/>
              <a:t>Open a terminal and type: cd /Library/Extensions/</a:t>
            </a:r>
          </a:p>
          <a:p>
            <a:r>
              <a:rPr lang="en-US" dirty="0"/>
              <a:t>Verify that the .</a:t>
            </a:r>
            <a:r>
              <a:rPr lang="en-US" dirty="0" err="1"/>
              <a:t>kext</a:t>
            </a:r>
            <a:r>
              <a:rPr lang="en-US" dirty="0"/>
              <a:t> file is present: ls | grep </a:t>
            </a:r>
            <a:r>
              <a:rPr lang="en-US" dirty="0" err="1"/>
              <a:t>usbserial.kext</a:t>
            </a:r>
            <a:endParaRPr lang="en-US" dirty="0"/>
          </a:p>
          <a:p>
            <a:r>
              <a:rPr lang="en-US" dirty="0"/>
              <a:t>Output should be: </a:t>
            </a:r>
            <a:r>
              <a:rPr lang="en-US" dirty="0" err="1"/>
              <a:t>usbserial.kext</a:t>
            </a:r>
            <a:endParaRPr lang="en-US" dirty="0"/>
          </a:p>
          <a:p>
            <a:r>
              <a:rPr lang="en-US" dirty="0"/>
              <a:t>Then type: </a:t>
            </a:r>
            <a:r>
              <a:rPr lang="en-US" dirty="0" err="1"/>
              <a:t>sudo</a:t>
            </a:r>
            <a:r>
              <a:rPr lang="en-US" dirty="0"/>
              <a:t> </a:t>
            </a:r>
            <a:r>
              <a:rPr lang="en-US" dirty="0" err="1"/>
              <a:t>rm</a:t>
            </a:r>
            <a:r>
              <a:rPr lang="en-US" dirty="0"/>
              <a:t> -R </a:t>
            </a:r>
            <a:r>
              <a:rPr lang="en-US" dirty="0" err="1"/>
              <a:t>usbserial.kext</a:t>
            </a:r>
            <a:endParaRPr lang="en-US" dirty="0"/>
          </a:p>
          <a:p>
            <a:r>
              <a:rPr lang="en-US" dirty="0"/>
              <a:t>Verify that the .</a:t>
            </a:r>
            <a:r>
              <a:rPr lang="en-US" dirty="0" err="1"/>
              <a:t>kext</a:t>
            </a:r>
            <a:r>
              <a:rPr lang="en-US" dirty="0"/>
              <a:t> file has been removed: ls | grep </a:t>
            </a:r>
            <a:r>
              <a:rPr lang="en-US" dirty="0" err="1"/>
              <a:t>usbserial.kext</a:t>
            </a:r>
            <a:endParaRPr lang="en-US" dirty="0"/>
          </a:p>
          <a:p>
            <a:r>
              <a:rPr lang="en-US" dirty="0"/>
              <a:t>Output should be empty.</a:t>
            </a:r>
          </a:p>
          <a:p>
            <a:r>
              <a:rPr lang="en-US" dirty="0"/>
              <a:t>After you should remove the files stored in receipts folder: cd /private/</a:t>
            </a:r>
            <a:r>
              <a:rPr lang="en-US" dirty="0" err="1"/>
              <a:t>var</a:t>
            </a:r>
            <a:r>
              <a:rPr lang="en-US" dirty="0"/>
              <a:t>/</a:t>
            </a:r>
            <a:r>
              <a:rPr lang="en-US" dirty="0" err="1"/>
              <a:t>db</a:t>
            </a:r>
            <a:r>
              <a:rPr lang="en-US" dirty="0"/>
              <a:t>/receipts/</a:t>
            </a:r>
          </a:p>
          <a:p>
            <a:r>
              <a:rPr lang="en-US" dirty="0"/>
              <a:t>Find the </a:t>
            </a:r>
            <a:r>
              <a:rPr lang="en-US" dirty="0" err="1"/>
              <a:t>enties</a:t>
            </a:r>
            <a:r>
              <a:rPr lang="en-US" dirty="0"/>
              <a:t>: ls | grep </a:t>
            </a:r>
            <a:r>
              <a:rPr lang="en-US" dirty="0" err="1"/>
              <a:t>usbserial</a:t>
            </a:r>
            <a:r>
              <a:rPr lang="en-US" dirty="0"/>
              <a:t>*</a:t>
            </a:r>
          </a:p>
          <a:p>
            <a:r>
              <a:rPr lang="en-US" dirty="0"/>
              <a:t>Output should be: codebender.cc.ch34xinstaller.usbserial.pkg.bom codebender.cc.ch34xinstaller.usbserial.pkg.plist</a:t>
            </a:r>
          </a:p>
          <a:p>
            <a:r>
              <a:rPr lang="en-US" dirty="0"/>
              <a:t>Remove each one of the files of the above list: </a:t>
            </a:r>
            <a:r>
              <a:rPr lang="en-US" dirty="0" err="1"/>
              <a:t>sudo</a:t>
            </a:r>
            <a:r>
              <a:rPr lang="en-US" dirty="0"/>
              <a:t> </a:t>
            </a:r>
            <a:r>
              <a:rPr lang="en-US" dirty="0" err="1"/>
              <a:t>rm</a:t>
            </a:r>
            <a:r>
              <a:rPr lang="en-US" dirty="0"/>
              <a:t> -r filename`</a:t>
            </a:r>
          </a:p>
          <a:p>
            <a:endParaRPr lang="en-US" dirty="0"/>
          </a:p>
        </p:txBody>
      </p:sp>
    </p:spTree>
    <p:extLst>
      <p:ext uri="{BB962C8B-B14F-4D97-AF65-F5344CB8AC3E}">
        <p14:creationId xmlns:p14="http://schemas.microsoft.com/office/powerpoint/2010/main" val="30800829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87B44A-39C3-4A0D-94D3-4FD58B335F92}"/>
              </a:ext>
            </a:extLst>
          </p:cNvPr>
          <p:cNvSpPr>
            <a:spLocks noGrp="1"/>
          </p:cNvSpPr>
          <p:nvPr>
            <p:ph type="title"/>
          </p:nvPr>
        </p:nvSpPr>
        <p:spPr>
          <a:xfrm>
            <a:off x="415636" y="0"/>
            <a:ext cx="8229600" cy="487217"/>
          </a:xfrm>
        </p:spPr>
        <p:txBody>
          <a:bodyPr>
            <a:normAutofit fontScale="90000"/>
          </a:bodyPr>
          <a:lstStyle/>
          <a:p>
            <a:r>
              <a:rPr lang="en-US" dirty="0"/>
              <a:t>Locomotion Code</a:t>
            </a:r>
          </a:p>
        </p:txBody>
      </p:sp>
      <p:sp>
        <p:nvSpPr>
          <p:cNvPr id="3" name="Content Placeholder 2">
            <a:extLst>
              <a:ext uri="{FF2B5EF4-FFF2-40B4-BE49-F238E27FC236}">
                <a16:creationId xmlns="" xmlns:a16="http://schemas.microsoft.com/office/drawing/2014/main" id="{E8E99A5E-E4F3-4315-A4BC-421F4EB0442E}"/>
              </a:ext>
            </a:extLst>
          </p:cNvPr>
          <p:cNvSpPr>
            <a:spLocks noGrp="1"/>
          </p:cNvSpPr>
          <p:nvPr>
            <p:ph idx="1"/>
          </p:nvPr>
        </p:nvSpPr>
        <p:spPr>
          <a:xfrm>
            <a:off x="152400" y="685800"/>
            <a:ext cx="3810000" cy="5943600"/>
          </a:xfrm>
        </p:spPr>
        <p:txBody>
          <a:bodyPr>
            <a:normAutofit fontScale="40000" lnSpcReduction="20000"/>
          </a:bodyPr>
          <a:lstStyle/>
          <a:p>
            <a:pPr marL="0" indent="0">
              <a:buNone/>
            </a:pPr>
            <a:r>
              <a:rPr lang="en-US" dirty="0"/>
              <a:t>#define RIGHT_MOTOR_PIN     5</a:t>
            </a:r>
          </a:p>
          <a:p>
            <a:pPr marL="0" indent="0">
              <a:buNone/>
            </a:pPr>
            <a:r>
              <a:rPr lang="en-US" dirty="0"/>
              <a:t>#define LEFT_MOTOR_PIN      6</a:t>
            </a:r>
          </a:p>
          <a:p>
            <a:pPr marL="0" indent="0">
              <a:buNone/>
            </a:pPr>
            <a:r>
              <a:rPr lang="en-US" dirty="0"/>
              <a:t>#define LEFT_VIBRATE      150</a:t>
            </a:r>
          </a:p>
          <a:p>
            <a:pPr marL="0" indent="0">
              <a:buNone/>
            </a:pPr>
            <a:r>
              <a:rPr lang="en-US" dirty="0"/>
              <a:t>#define RIGHT_VIBRATE     150</a:t>
            </a:r>
          </a:p>
          <a:p>
            <a:pPr marL="0" indent="0">
              <a:buNone/>
            </a:pPr>
            <a:r>
              <a:rPr lang="en-US" dirty="0"/>
              <a:t>#define VIBRATE           150</a:t>
            </a:r>
          </a:p>
          <a:p>
            <a:pPr marL="0" indent="0">
              <a:buNone/>
            </a:pPr>
            <a:r>
              <a:rPr lang="en-US" dirty="0"/>
              <a:t>#define NO_VIBRATE          0</a:t>
            </a:r>
          </a:p>
          <a:p>
            <a:pPr marL="0" indent="0">
              <a:buNone/>
            </a:pPr>
            <a:endParaRPr lang="en-US" dirty="0"/>
          </a:p>
          <a:p>
            <a:pPr marL="0" indent="0">
              <a:buNone/>
            </a:pPr>
            <a:r>
              <a:rPr lang="en-US" dirty="0"/>
              <a:t>void setup() {</a:t>
            </a:r>
          </a:p>
          <a:p>
            <a:pPr marL="0" indent="0">
              <a:buNone/>
            </a:pPr>
            <a:r>
              <a:rPr lang="en-US" dirty="0"/>
              <a:t>  </a:t>
            </a:r>
            <a:r>
              <a:rPr lang="en-US" dirty="0" err="1"/>
              <a:t>Serial.begin</a:t>
            </a:r>
            <a:r>
              <a:rPr lang="en-US" dirty="0"/>
              <a:t>(115200); // Open serial monitor at 115200 baud to see ping results.</a:t>
            </a:r>
          </a:p>
          <a:p>
            <a:pPr marL="0" indent="0">
              <a:buNone/>
            </a:pPr>
            <a:r>
              <a:rPr lang="en-US" dirty="0"/>
              <a:t>  </a:t>
            </a:r>
            <a:r>
              <a:rPr lang="en-US" dirty="0" err="1"/>
              <a:t>pinMode</a:t>
            </a:r>
            <a:r>
              <a:rPr lang="en-US" dirty="0"/>
              <a:t>(RIGHT_MOTOR_PIN, OUTPUT);</a:t>
            </a:r>
          </a:p>
          <a:p>
            <a:pPr marL="0" indent="0">
              <a:buNone/>
            </a:pPr>
            <a:r>
              <a:rPr lang="en-US" dirty="0"/>
              <a:t>  </a:t>
            </a:r>
            <a:r>
              <a:rPr lang="en-US" dirty="0" err="1"/>
              <a:t>pinMode</a:t>
            </a:r>
            <a:r>
              <a:rPr lang="en-US" dirty="0"/>
              <a:t>(LEFT_MOTOR_PIN, OUTPUT);</a:t>
            </a:r>
          </a:p>
          <a:p>
            <a:pPr marL="0" indent="0">
              <a:buNone/>
            </a:pPr>
            <a:r>
              <a:rPr lang="en-US" dirty="0"/>
              <a:t>  delay(5000);</a:t>
            </a:r>
          </a:p>
          <a:p>
            <a:pPr marL="0" indent="0">
              <a:buNone/>
            </a:pPr>
            <a:r>
              <a:rPr lang="en-US" dirty="0"/>
              <a:t>}</a:t>
            </a:r>
          </a:p>
          <a:p>
            <a:pPr marL="0" indent="0">
              <a:buNone/>
            </a:pPr>
            <a:r>
              <a:rPr lang="en-US" dirty="0"/>
              <a:t>void </a:t>
            </a:r>
            <a:r>
              <a:rPr lang="en-US" dirty="0" err="1"/>
              <a:t>standStill</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("stop");</a:t>
            </a:r>
          </a:p>
          <a:p>
            <a:pPr marL="0" indent="0">
              <a:buNone/>
            </a:pPr>
            <a:r>
              <a:rPr lang="en-US" dirty="0"/>
              <a:t>  delay(seconds * 1000);</a:t>
            </a:r>
          </a:p>
          <a:p>
            <a:pPr marL="0" indent="0">
              <a:buNone/>
            </a:pPr>
            <a:r>
              <a:rPr lang="en-US" dirty="0"/>
              <a:t>}</a:t>
            </a:r>
          </a:p>
          <a:p>
            <a:pPr marL="0" indent="0">
              <a:buNone/>
            </a:pPr>
            <a:r>
              <a:rPr lang="en-US" dirty="0"/>
              <a:t>void </a:t>
            </a:r>
            <a:r>
              <a:rPr lang="en-US" dirty="0" err="1"/>
              <a:t>turnLeft</a:t>
            </a:r>
            <a:r>
              <a:rPr lang="en-US" dirty="0"/>
              <a:t>(int seconds) {</a:t>
            </a:r>
          </a:p>
          <a:p>
            <a:pPr marL="0" indent="0">
              <a:buNone/>
            </a:pPr>
            <a:r>
              <a:rPr lang="en-US" dirty="0"/>
              <a:t>  </a:t>
            </a:r>
            <a:r>
              <a:rPr lang="en-US" dirty="0" err="1"/>
              <a:t>analogWrite</a:t>
            </a:r>
            <a:r>
              <a:rPr lang="en-US" dirty="0"/>
              <a:t>(RIGHT_MOTOR_PIN, 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("turn left");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a:p>
            <a:pPr marL="0" indent="0">
              <a:buNone/>
            </a:pPr>
            <a:r>
              <a:rPr lang="en-US" dirty="0"/>
              <a:t>void </a:t>
            </a:r>
            <a:r>
              <a:rPr lang="en-US" dirty="0" err="1"/>
              <a:t>turnRight</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VIBRATE);</a:t>
            </a:r>
          </a:p>
          <a:p>
            <a:pPr marL="0" indent="0">
              <a:buNone/>
            </a:pPr>
            <a:r>
              <a:rPr lang="en-US" dirty="0"/>
              <a:t>  </a:t>
            </a:r>
            <a:r>
              <a:rPr lang="en-US" dirty="0" err="1"/>
              <a:t>Serial.println</a:t>
            </a:r>
            <a:r>
              <a:rPr lang="en-US" dirty="0"/>
              <a:t>("turn right");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p:txBody>
      </p:sp>
      <p:sp>
        <p:nvSpPr>
          <p:cNvPr id="4" name="Content Placeholder 2">
            <a:extLst>
              <a:ext uri="{FF2B5EF4-FFF2-40B4-BE49-F238E27FC236}">
                <a16:creationId xmlns="" xmlns:a16="http://schemas.microsoft.com/office/drawing/2014/main" id="{F7119177-6446-47FD-9375-3831F6469CC6}"/>
              </a:ext>
            </a:extLst>
          </p:cNvPr>
          <p:cNvSpPr txBox="1">
            <a:spLocks/>
          </p:cNvSpPr>
          <p:nvPr/>
        </p:nvSpPr>
        <p:spPr>
          <a:xfrm>
            <a:off x="3810000" y="609600"/>
            <a:ext cx="4267200" cy="594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100" dirty="0"/>
              <a:t>void </a:t>
            </a:r>
            <a:r>
              <a:rPr lang="en-US" sz="1100" dirty="0" err="1"/>
              <a:t>turnRight</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NO_VIBRATE);</a:t>
            </a:r>
          </a:p>
          <a:p>
            <a:pPr marL="0" indent="0">
              <a:buFont typeface="Arial" panose="020B0604020202020204" pitchFamily="34" charset="0"/>
              <a:buNone/>
            </a:pPr>
            <a:r>
              <a:rPr lang="en-US" sz="1100" dirty="0"/>
              <a:t>  </a:t>
            </a:r>
            <a:r>
              <a:rPr lang="en-US" sz="1100" dirty="0" err="1"/>
              <a:t>analogWrite</a:t>
            </a:r>
            <a:r>
              <a:rPr lang="en-US" sz="1100" dirty="0"/>
              <a:t>(LEFT_MOTOR_PIN, VIBRATE);</a:t>
            </a:r>
          </a:p>
          <a:p>
            <a:pPr marL="0" indent="0">
              <a:buFont typeface="Arial" panose="020B0604020202020204" pitchFamily="34" charset="0"/>
              <a:buNone/>
            </a:pPr>
            <a:r>
              <a:rPr lang="en-US" sz="1100" dirty="0"/>
              <a:t>  </a:t>
            </a:r>
            <a:r>
              <a:rPr lang="en-US" sz="1100" dirty="0" err="1"/>
              <a:t>Serial.println</a:t>
            </a:r>
            <a:r>
              <a:rPr lang="en-US" sz="1100" dirty="0"/>
              <a:t>("turn right");</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a:t>
            </a:r>
            <a:r>
              <a:rPr lang="en-US" sz="1100" dirty="0" err="1"/>
              <a:t>goForward</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RIGHT_VIBRATE);</a:t>
            </a:r>
          </a:p>
          <a:p>
            <a:pPr marL="0" indent="0">
              <a:buFont typeface="Arial" panose="020B0604020202020204" pitchFamily="34" charset="0"/>
              <a:buNone/>
            </a:pPr>
            <a:r>
              <a:rPr lang="en-US" sz="1100" dirty="0"/>
              <a:t>  </a:t>
            </a:r>
            <a:r>
              <a:rPr lang="en-US" sz="1100" dirty="0" err="1"/>
              <a:t>analogWrite</a:t>
            </a:r>
            <a:r>
              <a:rPr lang="en-US" sz="1100" dirty="0"/>
              <a:t>(LEFT_MOTOR_PIN, LEFT_VIBRATE);</a:t>
            </a:r>
          </a:p>
          <a:p>
            <a:pPr marL="0" indent="0">
              <a:buFont typeface="Arial" panose="020B0604020202020204" pitchFamily="34" charset="0"/>
              <a:buNone/>
            </a:pPr>
            <a:r>
              <a:rPr lang="en-US" sz="1100" dirty="0"/>
              <a:t>  </a:t>
            </a:r>
            <a:r>
              <a:rPr lang="en-US" sz="1100" dirty="0" err="1"/>
              <a:t>Serial.println</a:t>
            </a:r>
            <a:r>
              <a:rPr lang="en-US" sz="1100" dirty="0"/>
              <a:t>("go forward");</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void </a:t>
            </a:r>
            <a:r>
              <a:rPr lang="en-US" sz="1100" dirty="0" err="1"/>
              <a:t>calibrateMovement</a:t>
            </a:r>
            <a:r>
              <a:rPr lang="en-US" sz="1100" dirty="0"/>
              <a:t>() {</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smtClean="0"/>
              <a:t> </a:t>
            </a:r>
            <a:r>
              <a:rPr lang="en-US" sz="1100" dirty="0" err="1" smtClean="0"/>
              <a:t>turnLeft</a:t>
            </a:r>
            <a:r>
              <a:rPr lang="en-US" sz="1100" dirty="0" smtClean="0"/>
              <a:t>(5</a:t>
            </a:r>
            <a:r>
              <a:rPr lang="en-US" sz="1100" dirty="0"/>
              <a:t>);</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smtClean="0"/>
              <a:t> </a:t>
            </a:r>
            <a:r>
              <a:rPr lang="en-US" sz="1100" dirty="0" err="1" smtClean="0"/>
              <a:t>turnRight</a:t>
            </a:r>
            <a:r>
              <a:rPr lang="en-US" sz="1100" dirty="0" smtClean="0"/>
              <a:t>(5</a:t>
            </a:r>
            <a:r>
              <a:rPr lang="en-US" sz="1100" dirty="0"/>
              <a:t>);</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smtClean="0"/>
              <a:t>  while </a:t>
            </a:r>
            <a:r>
              <a:rPr lang="en-US" sz="1100" dirty="0"/>
              <a:t>(1)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loop() {</a:t>
            </a:r>
          </a:p>
          <a:p>
            <a:pPr marL="0" indent="0">
              <a:buFont typeface="Arial" panose="020B0604020202020204" pitchFamily="34" charset="0"/>
              <a:buNone/>
            </a:pPr>
            <a:r>
              <a:rPr lang="en-US" sz="1100" dirty="0"/>
              <a:t>  </a:t>
            </a:r>
            <a:r>
              <a:rPr lang="en-US" sz="1100" dirty="0" err="1"/>
              <a:t>calibrateMovement</a:t>
            </a:r>
            <a:r>
              <a:rPr lang="en-US" sz="1100" dirty="0"/>
              <a:t>();</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416111400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 y="1931522"/>
            <a:ext cx="5434052" cy="1938992"/>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40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Classification: </a:t>
            </a:r>
            <a:r>
              <a:rPr lang="en-US" sz="4000" b="1" i="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Top Secret</a:t>
            </a:r>
          </a:p>
          <a:p>
            <a:r>
              <a:rPr lang="en-US" sz="40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Model: </a:t>
            </a:r>
            <a:r>
              <a:rPr lang="en-US" sz="4000" b="1" i="1" dirty="0" err="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Fischbot</a:t>
            </a:r>
            <a:r>
              <a:rPr lang="en-US" sz="4000" b="1" i="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605</a:t>
            </a:r>
          </a:p>
          <a:p>
            <a:r>
              <a:rPr lang="en-US" sz="40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Name: </a:t>
            </a:r>
            <a:r>
              <a:rPr lang="en-US" sz="4000" b="1" i="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Scooter Scout</a:t>
            </a:r>
            <a:endParaRPr lang="en-US" sz="4000" b="1" i="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1324948" y="37338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SCVNews.com | Oct. 17: Boy Scouts to Honor &quot;Leaders of Character&quot; | 08-14-20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7350" y="76200"/>
            <a:ext cx="1628506" cy="185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8864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 Code</a:t>
            </a:r>
          </a:p>
        </p:txBody>
      </p:sp>
      <p:sp>
        <p:nvSpPr>
          <p:cNvPr id="3" name="Content Placeholder 2"/>
          <p:cNvSpPr>
            <a:spLocks noGrp="1"/>
          </p:cNvSpPr>
          <p:nvPr>
            <p:ph idx="1"/>
          </p:nvPr>
        </p:nvSpPr>
        <p:spPr/>
        <p:txBody>
          <a:bodyPr>
            <a:normAutofit fontScale="40000" lnSpcReduction="20000"/>
          </a:bodyPr>
          <a:lstStyle/>
          <a:p>
            <a:pPr marL="0" indent="0">
              <a:buNone/>
            </a:pPr>
            <a:r>
              <a:rPr lang="en-US" sz="1600" b="1" dirty="0"/>
              <a:t>Setup</a:t>
            </a:r>
          </a:p>
          <a:p>
            <a:pPr marL="0" indent="0">
              <a:buNone/>
            </a:pPr>
            <a:r>
              <a:rPr lang="en-US" sz="1600" dirty="0" err="1"/>
              <a:t>const</a:t>
            </a:r>
            <a:r>
              <a:rPr lang="en-US" sz="1600" dirty="0"/>
              <a:t> </a:t>
            </a:r>
            <a:r>
              <a:rPr lang="en-US" sz="1600" dirty="0" err="1"/>
              <a:t>int</a:t>
            </a:r>
            <a:r>
              <a:rPr lang="en-US" sz="1600" dirty="0"/>
              <a:t> TURNING_DISTANCE=15;  // in centimeters</a:t>
            </a:r>
          </a:p>
          <a:p>
            <a:pPr marL="0" indent="0">
              <a:buNone/>
            </a:pPr>
            <a:r>
              <a:rPr lang="en-US" sz="1600" dirty="0" err="1"/>
              <a:t>const</a:t>
            </a:r>
            <a:r>
              <a:rPr lang="en-US" sz="1600" dirty="0"/>
              <a:t> </a:t>
            </a:r>
            <a:r>
              <a:rPr lang="en-US" sz="1600" dirty="0" err="1"/>
              <a:t>int</a:t>
            </a:r>
            <a:r>
              <a:rPr lang="en-US" sz="1600" dirty="0"/>
              <a:t> COLLISION_DISTANCE=3;  // in centimeters</a:t>
            </a:r>
          </a:p>
          <a:p>
            <a:pPr marL="0" indent="0">
              <a:buNone/>
            </a:pPr>
            <a:r>
              <a:rPr lang="en-US" sz="1600" dirty="0"/>
              <a:t> </a:t>
            </a:r>
          </a:p>
          <a:p>
            <a:pPr marL="0" indent="0">
              <a:buNone/>
            </a:pPr>
            <a:r>
              <a:rPr lang="en-US" sz="1600" b="1" dirty="0" smtClean="0"/>
              <a:t>Loop</a:t>
            </a:r>
          </a:p>
          <a:p>
            <a:pPr marL="0" indent="0">
              <a:buNone/>
            </a:pPr>
            <a:r>
              <a:rPr lang="en-US" sz="1600" dirty="0" smtClean="0"/>
              <a:t> </a:t>
            </a:r>
            <a:r>
              <a:rPr lang="en-US" sz="1600" dirty="0"/>
              <a:t>void loop() </a:t>
            </a:r>
            <a:r>
              <a:rPr lang="en-US" sz="1600" dirty="0" smtClean="0"/>
              <a:t>{  </a:t>
            </a:r>
            <a:endParaRPr lang="en-US" sz="1600" dirty="0"/>
          </a:p>
          <a:p>
            <a:pPr marL="0" indent="0">
              <a:buNone/>
            </a:pPr>
            <a:r>
              <a:rPr lang="en-US" sz="1600" dirty="0"/>
              <a:t>  </a:t>
            </a:r>
            <a:r>
              <a:rPr lang="en-US" sz="1600" dirty="0" err="1"/>
              <a:t>int</a:t>
            </a:r>
            <a:r>
              <a:rPr lang="en-US" sz="1600" dirty="0"/>
              <a:t> </a:t>
            </a:r>
            <a:r>
              <a:rPr lang="en-US" sz="1600" dirty="0" err="1"/>
              <a:t>RightDistance</a:t>
            </a:r>
            <a:r>
              <a:rPr lang="en-US" sz="1600" dirty="0"/>
              <a:t> = </a:t>
            </a:r>
            <a:r>
              <a:rPr lang="en-US" sz="1600" dirty="0" err="1"/>
              <a:t>RightSonar.ping_cm</a:t>
            </a:r>
            <a:r>
              <a:rPr lang="en-US" sz="1600" dirty="0"/>
              <a:t>();</a:t>
            </a:r>
          </a:p>
          <a:p>
            <a:pPr marL="0" indent="0">
              <a:buNone/>
            </a:pPr>
            <a:r>
              <a:rPr lang="en-US" sz="1600" dirty="0"/>
              <a:t>  if(</a:t>
            </a:r>
            <a:r>
              <a:rPr lang="en-US" sz="1600" dirty="0" err="1"/>
              <a:t>RightDistance</a:t>
            </a:r>
            <a:r>
              <a:rPr lang="en-US" sz="1600" dirty="0"/>
              <a:t>==0){</a:t>
            </a:r>
          </a:p>
          <a:p>
            <a:pPr marL="0" indent="0">
              <a:buNone/>
            </a:pPr>
            <a:r>
              <a:rPr lang="en-US" sz="1600" dirty="0"/>
              <a:t>    </a:t>
            </a:r>
            <a:r>
              <a:rPr lang="en-US" sz="1600" dirty="0" err="1"/>
              <a:t>RightDistance</a:t>
            </a:r>
            <a:r>
              <a:rPr lang="en-US" sz="1600" dirty="0"/>
              <a:t>=MAX_DISTANCE;</a:t>
            </a:r>
          </a:p>
          <a:p>
            <a:pPr marL="0" indent="0">
              <a:buNone/>
            </a:pPr>
            <a:r>
              <a:rPr lang="en-US" sz="1600" dirty="0"/>
              <a:t>  }</a:t>
            </a:r>
          </a:p>
          <a:p>
            <a:pPr marL="0" indent="0">
              <a:buNone/>
            </a:pPr>
            <a:r>
              <a:rPr lang="en-US" sz="1600" dirty="0"/>
              <a:t>  </a:t>
            </a:r>
            <a:r>
              <a:rPr lang="en-US" sz="1600" dirty="0" err="1"/>
              <a:t>int</a:t>
            </a:r>
            <a:r>
              <a:rPr lang="en-US" sz="1600" dirty="0"/>
              <a:t> </a:t>
            </a:r>
            <a:r>
              <a:rPr lang="en-US" sz="1600" dirty="0" err="1"/>
              <a:t>LeftDistance</a:t>
            </a:r>
            <a:r>
              <a:rPr lang="en-US" sz="1600" dirty="0"/>
              <a:t> = </a:t>
            </a:r>
            <a:r>
              <a:rPr lang="en-US" sz="1600" dirty="0" err="1"/>
              <a:t>LeftSonar.ping_cm</a:t>
            </a:r>
            <a:r>
              <a:rPr lang="en-US" sz="1600" dirty="0"/>
              <a:t>();</a:t>
            </a:r>
          </a:p>
          <a:p>
            <a:pPr marL="0" indent="0">
              <a:buNone/>
            </a:pPr>
            <a:r>
              <a:rPr lang="en-US" sz="1600" dirty="0"/>
              <a:t>  if(</a:t>
            </a:r>
            <a:r>
              <a:rPr lang="en-US" sz="1600" dirty="0" err="1"/>
              <a:t>LeftDistance</a:t>
            </a:r>
            <a:r>
              <a:rPr lang="en-US" sz="1600" dirty="0"/>
              <a:t>==0){</a:t>
            </a:r>
          </a:p>
          <a:p>
            <a:pPr marL="0" indent="0">
              <a:buNone/>
            </a:pPr>
            <a:r>
              <a:rPr lang="en-US" sz="1600" dirty="0"/>
              <a:t>    </a:t>
            </a:r>
            <a:r>
              <a:rPr lang="en-US" sz="1600" dirty="0" err="1"/>
              <a:t>LeftDistance</a:t>
            </a:r>
            <a:r>
              <a:rPr lang="en-US" sz="1600" dirty="0"/>
              <a:t>=MAX_DISTANCE;</a:t>
            </a:r>
          </a:p>
          <a:p>
            <a:pPr marL="0" indent="0">
              <a:buNone/>
            </a:pPr>
            <a:r>
              <a:rPr lang="en-US" sz="1600" dirty="0"/>
              <a:t>  }</a:t>
            </a:r>
          </a:p>
          <a:p>
            <a:pPr marL="0" indent="0">
              <a:buNone/>
            </a:pPr>
            <a:r>
              <a:rPr lang="en-US" sz="1600" dirty="0"/>
              <a:t>  </a:t>
            </a:r>
          </a:p>
          <a:p>
            <a:pPr marL="0" indent="0">
              <a:buNone/>
            </a:pPr>
            <a:r>
              <a:rPr lang="en-US" sz="1600" dirty="0"/>
              <a:t>  </a:t>
            </a:r>
            <a:r>
              <a:rPr lang="en-US" sz="1600" dirty="0" err="1"/>
              <a:t>Serial.print</a:t>
            </a:r>
            <a:r>
              <a:rPr lang="en-US" sz="1600" dirty="0"/>
              <a:t>("Left Ping: ");</a:t>
            </a:r>
          </a:p>
          <a:p>
            <a:pPr marL="0" indent="0">
              <a:buNone/>
            </a:pPr>
            <a:r>
              <a:rPr lang="en-US" sz="1600" dirty="0"/>
              <a:t>  </a:t>
            </a:r>
            <a:r>
              <a:rPr lang="en-US" sz="1600" dirty="0" err="1"/>
              <a:t>Serial.print</a:t>
            </a:r>
            <a:r>
              <a:rPr lang="en-US" sz="1600" dirty="0"/>
              <a:t>(</a:t>
            </a:r>
            <a:r>
              <a:rPr lang="en-US" sz="1600" dirty="0" err="1"/>
              <a:t>LeftDistance</a:t>
            </a:r>
            <a:r>
              <a:rPr lang="en-US" sz="1600" dirty="0"/>
              <a:t>);</a:t>
            </a:r>
          </a:p>
          <a:p>
            <a:pPr marL="0" indent="0">
              <a:buNone/>
            </a:pPr>
            <a:r>
              <a:rPr lang="en-US" sz="1600" dirty="0"/>
              <a:t>  </a:t>
            </a:r>
            <a:r>
              <a:rPr lang="en-US" sz="1600" dirty="0" err="1"/>
              <a:t>Serial.print</a:t>
            </a:r>
            <a:r>
              <a:rPr lang="en-US" sz="1600" dirty="0"/>
              <a:t>(" Right Ping: ");</a:t>
            </a:r>
          </a:p>
          <a:p>
            <a:pPr marL="0" indent="0">
              <a:buNone/>
            </a:pPr>
            <a:r>
              <a:rPr lang="en-US" sz="1600" dirty="0"/>
              <a:t>  </a:t>
            </a:r>
            <a:r>
              <a:rPr lang="en-US" sz="1600" dirty="0" err="1"/>
              <a:t>Serial.print</a:t>
            </a:r>
            <a:r>
              <a:rPr lang="en-US" sz="1600" dirty="0"/>
              <a:t>(</a:t>
            </a:r>
            <a:r>
              <a:rPr lang="en-US" sz="1600" dirty="0" err="1"/>
              <a:t>RightDistance</a:t>
            </a:r>
            <a:r>
              <a:rPr lang="en-US" sz="1600" dirty="0"/>
              <a:t>);</a:t>
            </a:r>
          </a:p>
          <a:p>
            <a:pPr marL="0" indent="0">
              <a:buNone/>
            </a:pPr>
            <a:r>
              <a:rPr lang="en-US" sz="1600" dirty="0"/>
              <a:t>  </a:t>
            </a:r>
            <a:r>
              <a:rPr lang="en-US" sz="1600" dirty="0" err="1"/>
              <a:t>Serial.println</a:t>
            </a:r>
            <a:r>
              <a:rPr lang="en-US" sz="1600" dirty="0"/>
              <a:t>("cm");</a:t>
            </a:r>
          </a:p>
          <a:p>
            <a:pPr marL="0" indent="0">
              <a:buNone/>
            </a:pPr>
            <a:r>
              <a:rPr lang="en-US" sz="1600" dirty="0"/>
              <a:t>  </a:t>
            </a:r>
          </a:p>
          <a:p>
            <a:pPr marL="0" indent="0">
              <a:buNone/>
            </a:pPr>
            <a:r>
              <a:rPr lang="en-US" sz="1600" dirty="0"/>
              <a:t>  if((</a:t>
            </a:r>
            <a:r>
              <a:rPr lang="en-US" sz="1600" dirty="0" err="1"/>
              <a:t>RightDistance</a:t>
            </a:r>
            <a:r>
              <a:rPr lang="en-US" sz="1600" dirty="0"/>
              <a:t> &lt; COLLISION_DISTANCE) ||</a:t>
            </a:r>
          </a:p>
          <a:p>
            <a:pPr marL="0" indent="0">
              <a:buNone/>
            </a:pPr>
            <a:r>
              <a:rPr lang="en-US" sz="1600" dirty="0"/>
              <a:t>     (</a:t>
            </a:r>
            <a:r>
              <a:rPr lang="en-US" sz="1600" dirty="0" err="1"/>
              <a:t>LeftDistance</a:t>
            </a:r>
            <a:r>
              <a:rPr lang="en-US" sz="1600" dirty="0"/>
              <a:t> &lt; COLLISION_DISTANCE)){</a:t>
            </a:r>
          </a:p>
          <a:p>
            <a:pPr marL="0" indent="0">
              <a:buNone/>
            </a:pPr>
            <a:r>
              <a:rPr lang="en-US" sz="1600" dirty="0"/>
              <a:t>      </a:t>
            </a:r>
            <a:r>
              <a:rPr lang="en-US" sz="1600" dirty="0" err="1"/>
              <a:t>standStill</a:t>
            </a:r>
            <a:r>
              <a:rPr lang="en-US" sz="1600" dirty="0"/>
              <a:t>(1);</a:t>
            </a:r>
          </a:p>
          <a:p>
            <a:pPr marL="0" indent="0">
              <a:buNone/>
            </a:pPr>
            <a:r>
              <a:rPr lang="en-US" sz="1600" dirty="0"/>
              <a:t>  }else if (</a:t>
            </a:r>
            <a:r>
              <a:rPr lang="en-US" sz="1600" dirty="0" err="1"/>
              <a:t>RightDistance</a:t>
            </a:r>
            <a:r>
              <a:rPr lang="en-US" sz="1600" dirty="0"/>
              <a:t> &lt; TURNING_DISTANCE){</a:t>
            </a:r>
          </a:p>
          <a:p>
            <a:pPr marL="0" indent="0">
              <a:buNone/>
            </a:pPr>
            <a:r>
              <a:rPr lang="en-US" sz="1600" dirty="0"/>
              <a:t>    </a:t>
            </a:r>
            <a:r>
              <a:rPr lang="en-US" sz="1600" dirty="0" err="1"/>
              <a:t>turnLeft</a:t>
            </a:r>
            <a:r>
              <a:rPr lang="en-US" sz="1600" dirty="0"/>
              <a:t>(3);   </a:t>
            </a:r>
          </a:p>
          <a:p>
            <a:pPr marL="0" indent="0">
              <a:buNone/>
            </a:pPr>
            <a:r>
              <a:rPr lang="en-US" sz="1600" dirty="0"/>
              <a:t>  }else if (</a:t>
            </a:r>
            <a:r>
              <a:rPr lang="en-US" sz="1600" dirty="0" err="1"/>
              <a:t>LeftDistance</a:t>
            </a:r>
            <a:r>
              <a:rPr lang="en-US" sz="1600" dirty="0"/>
              <a:t> &lt; TURNING_DISTANCE){</a:t>
            </a:r>
          </a:p>
          <a:p>
            <a:pPr marL="0" indent="0">
              <a:buNone/>
            </a:pPr>
            <a:r>
              <a:rPr lang="en-US" sz="1600" dirty="0"/>
              <a:t>    </a:t>
            </a:r>
            <a:r>
              <a:rPr lang="en-US" sz="1600" dirty="0" err="1"/>
              <a:t>turnRight</a:t>
            </a:r>
            <a:r>
              <a:rPr lang="en-US" sz="1600" dirty="0"/>
              <a:t>(3);</a:t>
            </a:r>
          </a:p>
          <a:p>
            <a:pPr marL="0" indent="0">
              <a:buNone/>
            </a:pPr>
            <a:r>
              <a:rPr lang="en-US" sz="1600" dirty="0"/>
              <a:t>  }else{</a:t>
            </a:r>
          </a:p>
          <a:p>
            <a:pPr marL="0" indent="0">
              <a:buNone/>
            </a:pPr>
            <a:r>
              <a:rPr lang="en-US" sz="1600" dirty="0"/>
              <a:t>    </a:t>
            </a:r>
            <a:r>
              <a:rPr lang="en-US" sz="1600" dirty="0" err="1"/>
              <a:t>digitalWrite</a:t>
            </a:r>
            <a:r>
              <a:rPr lang="en-US" sz="1600" dirty="0"/>
              <a:t>(LED_BUILTIN, HIGH);   </a:t>
            </a:r>
          </a:p>
          <a:p>
            <a:pPr marL="0" indent="0">
              <a:buNone/>
            </a:pPr>
            <a:r>
              <a:rPr lang="en-US" sz="1600" dirty="0"/>
              <a:t>    </a:t>
            </a:r>
            <a:r>
              <a:rPr lang="en-US" sz="1600" dirty="0" err="1"/>
              <a:t>goForward</a:t>
            </a:r>
            <a:r>
              <a:rPr lang="en-US" sz="1600" dirty="0"/>
              <a:t>(2);</a:t>
            </a:r>
          </a:p>
          <a:p>
            <a:pPr marL="0" indent="0">
              <a:buNone/>
            </a:pPr>
            <a:r>
              <a:rPr lang="en-US" sz="1600" dirty="0"/>
              <a:t>    </a:t>
            </a:r>
            <a:r>
              <a:rPr lang="en-US" sz="1600" dirty="0" err="1"/>
              <a:t>digitalWrite</a:t>
            </a:r>
            <a:r>
              <a:rPr lang="en-US" sz="1600" dirty="0"/>
              <a:t>(LED_BUILTIN, LOW);   </a:t>
            </a:r>
          </a:p>
          <a:p>
            <a:pPr marL="0" indent="0">
              <a:buNone/>
            </a:pPr>
            <a:r>
              <a:rPr lang="en-US" sz="1600" dirty="0"/>
              <a:t>  }</a:t>
            </a:r>
          </a:p>
          <a:p>
            <a:pPr marL="0" indent="0">
              <a:buNone/>
            </a:pPr>
            <a:r>
              <a:rPr lang="en-US" sz="1600" dirty="0"/>
              <a:t> } </a:t>
            </a:r>
          </a:p>
          <a:p>
            <a:pPr marL="0" indent="0">
              <a:buNone/>
            </a:pPr>
            <a:endParaRPr lang="en-US" dirty="0"/>
          </a:p>
        </p:txBody>
      </p:sp>
    </p:spTree>
    <p:extLst>
      <p:ext uri="{BB962C8B-B14F-4D97-AF65-F5344CB8AC3E}">
        <p14:creationId xmlns:p14="http://schemas.microsoft.com/office/powerpoint/2010/main" val="16860305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868362"/>
          </a:xfrm>
        </p:spPr>
        <p:txBody>
          <a:bodyPr/>
          <a:lstStyle/>
          <a:p>
            <a:pPr eaLnBrk="1" hangingPunct="1"/>
            <a:r>
              <a:rPr lang="en-US" altLang="en-US" smtClean="0"/>
              <a:t>Robotic Safety</a:t>
            </a:r>
          </a:p>
        </p:txBody>
      </p:sp>
      <p:sp>
        <p:nvSpPr>
          <p:cNvPr id="14339" name="Content Placeholder 2"/>
          <p:cNvSpPr>
            <a:spLocks noGrp="1"/>
          </p:cNvSpPr>
          <p:nvPr>
            <p:ph idx="1"/>
          </p:nvPr>
        </p:nvSpPr>
        <p:spPr>
          <a:xfrm>
            <a:off x="304800" y="1143000"/>
            <a:ext cx="8839200" cy="4830763"/>
          </a:xfrm>
        </p:spPr>
        <p:txBody>
          <a:bodyPr>
            <a:normAutofit fontScale="92500" lnSpcReduction="10000"/>
          </a:bodyPr>
          <a:lstStyle/>
          <a:p>
            <a:pPr eaLnBrk="1" hangingPunct="1">
              <a:buFont typeface="Arial" charset="0"/>
              <a:buNone/>
              <a:defRPr/>
            </a:pPr>
            <a:r>
              <a:rPr lang="en-US" sz="2400" b="1" dirty="0"/>
              <a:t>STORED ENERGY</a:t>
            </a:r>
          </a:p>
          <a:p>
            <a:pPr marL="0" indent="0" eaLnBrk="1" hangingPunct="1">
              <a:buFont typeface="Arial" charset="0"/>
              <a:buNone/>
              <a:defRPr/>
            </a:pPr>
            <a:r>
              <a:rPr lang="en-US" sz="2400" dirty="0"/>
              <a:t>Plan out the required activities when servicing or making repairs to the robot. Make sure all teammates are aware that work is being done on the robot. Address the following:</a:t>
            </a:r>
          </a:p>
          <a:p>
            <a:pPr eaLnBrk="1" hangingPunct="1">
              <a:defRPr/>
            </a:pPr>
            <a:r>
              <a:rPr lang="en-US" sz="2400" dirty="0"/>
              <a:t>Ensure no one is working on the robot when it will be energized during repairs.</a:t>
            </a:r>
          </a:p>
          <a:p>
            <a:pPr eaLnBrk="1" hangingPunct="1">
              <a:defRPr/>
            </a:pPr>
            <a:r>
              <a:rPr lang="en-US" sz="2400" b="1" dirty="0"/>
              <a:t>Electrical Energy: Disconnect the electric power source</a:t>
            </a:r>
          </a:p>
          <a:p>
            <a:pPr eaLnBrk="1" hangingPunct="1">
              <a:defRPr/>
            </a:pPr>
            <a:r>
              <a:rPr lang="en-US" sz="2400" dirty="0"/>
              <a:t>Always de-energize the robot before working on it by unplugging batteries.  Open the main circuit breaker (“re-set” lever is released).</a:t>
            </a:r>
          </a:p>
          <a:p>
            <a:pPr eaLnBrk="1" hangingPunct="1">
              <a:defRPr/>
            </a:pPr>
            <a:r>
              <a:rPr lang="en-US" sz="2400" b="1" dirty="0"/>
              <a:t>Pneumatic Energy: Always vent any compressed air to the atmosphere.</a:t>
            </a:r>
          </a:p>
          <a:p>
            <a:pPr eaLnBrk="1" hangingPunct="1">
              <a:defRPr/>
            </a:pPr>
            <a:r>
              <a:rPr lang="en-US" sz="2400" dirty="0"/>
              <a:t>Relieve any compressed or stretched springs or tubing and lower all raised components.</a:t>
            </a:r>
          </a:p>
        </p:txBody>
      </p:sp>
    </p:spTree>
    <p:extLst>
      <p:ext uri="{BB962C8B-B14F-4D97-AF65-F5344CB8AC3E}">
        <p14:creationId xmlns:p14="http://schemas.microsoft.com/office/powerpoint/2010/main" val="205144616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18BB4F49-CB7A-485E-98C0-84F261E9CAB8}"/>
              </a:ext>
            </a:extLst>
          </p:cNvPr>
          <p:cNvGrpSpPr/>
          <p:nvPr/>
        </p:nvGrpSpPr>
        <p:grpSpPr>
          <a:xfrm>
            <a:off x="-244553" y="2521131"/>
            <a:ext cx="3521153" cy="1905000"/>
            <a:chOff x="-244553" y="2521131"/>
            <a:chExt cx="3521153" cy="1905000"/>
          </a:xfrm>
        </p:grpSpPr>
        <p:sp>
          <p:nvSpPr>
            <p:cNvPr id="13" name="Rounded Rectangle 12"/>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15" name="Rectangle 14"/>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16" name="Rectangle 15"/>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1026" name="Picture 2" descr="C:\Users\Mark\AppData\Local\Microsoft\Windows\INetCache\IE\TSOYB7S1\adorable-2861801_960_7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ounded Rectangle 7">
            <a:extLst>
              <a:ext uri="{FF2B5EF4-FFF2-40B4-BE49-F238E27FC236}">
                <a16:creationId xmlns="" xmlns:a16="http://schemas.microsoft.com/office/drawing/2014/main" id="{887FE5E6-AE20-4F91-871D-C9FAADE18D14}"/>
              </a:ext>
            </a:extLst>
          </p:cNvPr>
          <p:cNvSpPr/>
          <p:nvPr/>
        </p:nvSpPr>
        <p:spPr>
          <a:xfrm>
            <a:off x="3619123" y="4741036"/>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grpSp>
        <p:nvGrpSpPr>
          <p:cNvPr id="18" name="Group 17">
            <a:extLst>
              <a:ext uri="{FF2B5EF4-FFF2-40B4-BE49-F238E27FC236}">
                <a16:creationId xmlns="" xmlns:a16="http://schemas.microsoft.com/office/drawing/2014/main" id="{A33C6FC5-53E7-4E83-9FAE-F78186A9D922}"/>
              </a:ext>
            </a:extLst>
          </p:cNvPr>
          <p:cNvGrpSpPr/>
          <p:nvPr/>
        </p:nvGrpSpPr>
        <p:grpSpPr>
          <a:xfrm>
            <a:off x="-222782" y="123770"/>
            <a:ext cx="3521153" cy="1905000"/>
            <a:chOff x="-244553" y="2521131"/>
            <a:chExt cx="3521153" cy="1905000"/>
          </a:xfrm>
        </p:grpSpPr>
        <p:sp>
          <p:nvSpPr>
            <p:cNvPr id="19" name="Rounded Rectangle 12">
              <a:extLst>
                <a:ext uri="{FF2B5EF4-FFF2-40B4-BE49-F238E27FC236}">
                  <a16:creationId xmlns="" xmlns:a16="http://schemas.microsoft.com/office/drawing/2014/main" id="{A3772723-8FC6-4A90-8A64-822FDB7DA36E}"/>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21869942-8966-4932-86C4-16D27DAD2E5B}"/>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1" name="Rectangle 20">
              <a:extLst>
                <a:ext uri="{FF2B5EF4-FFF2-40B4-BE49-F238E27FC236}">
                  <a16:creationId xmlns="" xmlns:a16="http://schemas.microsoft.com/office/drawing/2014/main" id="{CCEBF4E7-783E-43A5-A085-823DC89442F1}"/>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2" name="Rectangle 21">
              <a:extLst>
                <a:ext uri="{FF2B5EF4-FFF2-40B4-BE49-F238E27FC236}">
                  <a16:creationId xmlns="" xmlns:a16="http://schemas.microsoft.com/office/drawing/2014/main" id="{F5C57BBF-86DF-49FF-A7A5-0446049A7D6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3" name="Picture 2" descr="C:\Users\Mark\AppData\Local\Microsoft\Windows\INetCache\IE\TSOYB7S1\adorable-2861801_960_720[1].png">
              <a:extLst>
                <a:ext uri="{FF2B5EF4-FFF2-40B4-BE49-F238E27FC236}">
                  <a16:creationId xmlns="" xmlns:a16="http://schemas.microsoft.com/office/drawing/2014/main" id="{77691D10-0C83-40A8-B088-37E5229FA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 xmlns:a16="http://schemas.microsoft.com/office/drawing/2014/main" id="{06F9510D-DBB3-46B0-9D55-57432B1B57BE}"/>
              </a:ext>
            </a:extLst>
          </p:cNvPr>
          <p:cNvGrpSpPr/>
          <p:nvPr/>
        </p:nvGrpSpPr>
        <p:grpSpPr>
          <a:xfrm>
            <a:off x="-244553" y="4669810"/>
            <a:ext cx="3521153" cy="1905000"/>
            <a:chOff x="-244553" y="2521131"/>
            <a:chExt cx="3521153" cy="1905000"/>
          </a:xfrm>
        </p:grpSpPr>
        <p:sp>
          <p:nvSpPr>
            <p:cNvPr id="25" name="Rounded Rectangle 12">
              <a:extLst>
                <a:ext uri="{FF2B5EF4-FFF2-40B4-BE49-F238E27FC236}">
                  <a16:creationId xmlns="" xmlns:a16="http://schemas.microsoft.com/office/drawing/2014/main" id="{C51D36AC-DD1E-4AB4-8CF6-1169E43AE1EB}"/>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 xmlns:a16="http://schemas.microsoft.com/office/drawing/2014/main" id="{23598BB6-8FDE-4320-80D8-8BBEB4001B0F}"/>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7" name="Rectangle 26">
              <a:extLst>
                <a:ext uri="{FF2B5EF4-FFF2-40B4-BE49-F238E27FC236}">
                  <a16:creationId xmlns="" xmlns:a16="http://schemas.microsoft.com/office/drawing/2014/main" id="{0BD14A41-B496-4423-B1EB-B1D03BCA23AF}"/>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8" name="Rectangle 27">
              <a:extLst>
                <a:ext uri="{FF2B5EF4-FFF2-40B4-BE49-F238E27FC236}">
                  <a16:creationId xmlns="" xmlns:a16="http://schemas.microsoft.com/office/drawing/2014/main" id="{FBDDEEB2-F522-429D-B5B9-DBCE8843DA8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9" name="Picture 2" descr="C:\Users\Mark\AppData\Local\Microsoft\Windows\INetCache\IE\TSOYB7S1\adorable-2861801_960_720[1].png">
              <a:extLst>
                <a:ext uri="{FF2B5EF4-FFF2-40B4-BE49-F238E27FC236}">
                  <a16:creationId xmlns="" xmlns:a16="http://schemas.microsoft.com/office/drawing/2014/main" id="{4550FCC9-7379-4D40-AD10-7B57BFFD8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7">
            <a:extLst>
              <a:ext uri="{FF2B5EF4-FFF2-40B4-BE49-F238E27FC236}">
                <a16:creationId xmlns="" xmlns:a16="http://schemas.microsoft.com/office/drawing/2014/main" id="{F83D3DDE-4F9C-40AE-BF2A-CBEFEAECAEDB}"/>
              </a:ext>
            </a:extLst>
          </p:cNvPr>
          <p:cNvSpPr/>
          <p:nvPr/>
        </p:nvSpPr>
        <p:spPr>
          <a:xfrm>
            <a:off x="3587825" y="25377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
        <p:nvSpPr>
          <p:cNvPr id="31" name="Rounded Rectangle 7">
            <a:extLst>
              <a:ext uri="{FF2B5EF4-FFF2-40B4-BE49-F238E27FC236}">
                <a16:creationId xmlns="" xmlns:a16="http://schemas.microsoft.com/office/drawing/2014/main" id="{A1A5E8D0-5594-4425-B2FE-64BF49ABA269}"/>
              </a:ext>
            </a:extLst>
          </p:cNvPr>
          <p:cNvSpPr/>
          <p:nvPr/>
        </p:nvSpPr>
        <p:spPr>
          <a:xfrm>
            <a:off x="3582903" y="954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Tree>
    <p:extLst>
      <p:ext uri="{BB962C8B-B14F-4D97-AF65-F5344CB8AC3E}">
        <p14:creationId xmlns:p14="http://schemas.microsoft.com/office/powerpoint/2010/main" val="13197926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868362"/>
          </a:xfrm>
        </p:spPr>
        <p:txBody>
          <a:bodyPr/>
          <a:lstStyle/>
          <a:p>
            <a:pPr eaLnBrk="1" hangingPunct="1"/>
            <a:r>
              <a:rPr lang="en-US" altLang="en-US" smtClean="0"/>
              <a:t>Robotic Safety</a:t>
            </a:r>
          </a:p>
        </p:txBody>
      </p:sp>
      <p:sp>
        <p:nvSpPr>
          <p:cNvPr id="14339" name="Content Placeholder 2"/>
          <p:cNvSpPr>
            <a:spLocks noGrp="1"/>
          </p:cNvSpPr>
          <p:nvPr>
            <p:ph idx="1"/>
          </p:nvPr>
        </p:nvSpPr>
        <p:spPr>
          <a:xfrm>
            <a:off x="304800" y="1295400"/>
            <a:ext cx="8839200" cy="4830763"/>
          </a:xfrm>
        </p:spPr>
        <p:txBody>
          <a:bodyPr>
            <a:normAutofit/>
          </a:bodyPr>
          <a:lstStyle/>
          <a:p>
            <a:pPr eaLnBrk="1" hangingPunct="1">
              <a:buFont typeface="Arial" charset="0"/>
              <a:buNone/>
              <a:defRPr/>
            </a:pPr>
            <a:r>
              <a:rPr lang="en-US" sz="2400" b="1" dirty="0"/>
              <a:t>BATTERY SAFETY</a:t>
            </a:r>
          </a:p>
          <a:p>
            <a:pPr eaLnBrk="1" hangingPunct="1">
              <a:buFont typeface="Arial" charset="0"/>
              <a:buNone/>
              <a:defRPr/>
            </a:pPr>
            <a:r>
              <a:rPr lang="en-US" sz="2400" b="1" dirty="0"/>
              <a:t>CAUTION: Batteries contain acid. This substance, H2SO4, is a corrosive, colorless liquid that will burn your eyes, skin, and clothing.</a:t>
            </a:r>
          </a:p>
          <a:p>
            <a:pPr marL="0" indent="0" eaLnBrk="1" hangingPunct="1">
              <a:buFont typeface="Arial" charset="0"/>
              <a:buNone/>
              <a:defRPr/>
            </a:pPr>
            <a:r>
              <a:rPr lang="en-US" sz="2400" dirty="0"/>
              <a:t>Any battery that is visibly damaged in any way is dangerous and unusable, and should be set aside and handled accordingly.</a:t>
            </a:r>
          </a:p>
          <a:p>
            <a:pPr marL="0" indent="0" eaLnBrk="1" hangingPunct="1">
              <a:buFont typeface="Arial" charset="0"/>
              <a:buNone/>
              <a:defRPr/>
            </a:pPr>
            <a:endParaRPr lang="en-US" sz="2400" b="1" dirty="0"/>
          </a:p>
          <a:p>
            <a:pPr marL="0" indent="0" eaLnBrk="1" hangingPunct="1">
              <a:buFont typeface="Arial" charset="0"/>
              <a:buNone/>
              <a:defRPr/>
            </a:pPr>
            <a:r>
              <a:rPr lang="en-US" sz="2400" dirty="0"/>
              <a:t>Care must be taken when recharging batteries. Hydrogen can build up and explode.</a:t>
            </a:r>
          </a:p>
          <a:p>
            <a:pPr marL="0" indent="0" eaLnBrk="1" hangingPunct="1">
              <a:buFont typeface="Arial" charset="0"/>
              <a:buNone/>
              <a:defRPr/>
            </a:pPr>
            <a:endParaRPr lang="en-US" sz="2400" dirty="0"/>
          </a:p>
          <a:p>
            <a:pPr marL="0" indent="0" eaLnBrk="1" hangingPunct="1">
              <a:buFont typeface="Arial" charset="0"/>
              <a:buNone/>
              <a:defRPr/>
            </a:pPr>
            <a:r>
              <a:rPr lang="en-US" sz="2400" dirty="0"/>
              <a:t>First Aid: Neutralize it by pouring the sodium bicarbonate (baking soda) on all wetted surfaces.</a:t>
            </a:r>
          </a:p>
          <a:p>
            <a:pPr marL="0" indent="0" eaLnBrk="1" hangingPunct="1">
              <a:buFont typeface="Arial" charset="0"/>
              <a:buNone/>
              <a:defRPr/>
            </a:pPr>
            <a:endParaRPr lang="en-US" sz="2400" dirty="0"/>
          </a:p>
          <a:p>
            <a:pPr marL="0" indent="0" eaLnBrk="1" hangingPunct="1">
              <a:buFont typeface="Arial" charset="0"/>
              <a:buNone/>
              <a:defRPr/>
            </a:pPr>
            <a:endParaRPr lang="en-US" sz="2400" dirty="0"/>
          </a:p>
        </p:txBody>
      </p:sp>
    </p:spTree>
    <p:extLst>
      <p:ext uri="{BB962C8B-B14F-4D97-AF65-F5344CB8AC3E}">
        <p14:creationId xmlns:p14="http://schemas.microsoft.com/office/powerpoint/2010/main" val="15027168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81000" y="152400"/>
            <a:ext cx="8229600" cy="868362"/>
          </a:xfrm>
        </p:spPr>
        <p:txBody>
          <a:bodyPr/>
          <a:lstStyle/>
          <a:p>
            <a:pPr eaLnBrk="1" hangingPunct="1"/>
            <a:r>
              <a:rPr lang="en-US" altLang="en-US" dirty="0" smtClean="0"/>
              <a:t>Robotic Safety – First Aid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1001932"/>
              </p:ext>
            </p:extLst>
          </p:nvPr>
        </p:nvGraphicFramePr>
        <p:xfrm>
          <a:off x="381000" y="838200"/>
          <a:ext cx="6096000" cy="5202551"/>
        </p:xfrm>
        <a:graphic>
          <a:graphicData uri="http://schemas.openxmlformats.org/drawingml/2006/table">
            <a:tbl>
              <a:tblPr firstRow="1" bandRow="1">
                <a:tableStyleId>{5C22544A-7EE6-4342-B048-85BDC9FD1C3A}</a:tableStyleId>
              </a:tblPr>
              <a:tblGrid>
                <a:gridCol w="2164935"/>
                <a:gridCol w="3931065"/>
              </a:tblGrid>
              <a:tr h="386158">
                <a:tc>
                  <a:txBody>
                    <a:bodyPr/>
                    <a:lstStyle/>
                    <a:p>
                      <a:pPr algn="ctr"/>
                      <a:r>
                        <a:rPr lang="en-US" sz="2400" dirty="0"/>
                        <a:t>Injury</a:t>
                      </a:r>
                    </a:p>
                  </a:txBody>
                  <a:tcPr marT="45714" marB="45714"/>
                </a:tc>
                <a:tc>
                  <a:txBody>
                    <a:bodyPr/>
                    <a:lstStyle/>
                    <a:p>
                      <a:pPr algn="ctr"/>
                      <a:r>
                        <a:rPr lang="en-US" sz="2400" dirty="0"/>
                        <a:t>First</a:t>
                      </a:r>
                      <a:r>
                        <a:rPr lang="en-US" sz="2400" baseline="0" dirty="0"/>
                        <a:t> A</a:t>
                      </a:r>
                      <a:r>
                        <a:rPr lang="en-US" sz="2400" dirty="0"/>
                        <a:t>id</a:t>
                      </a:r>
                    </a:p>
                  </a:txBody>
                  <a:tcPr marT="45714" marB="45714"/>
                </a:tc>
              </a:tr>
              <a:tr h="630635">
                <a:tc>
                  <a:txBody>
                    <a:bodyPr/>
                    <a:lstStyle/>
                    <a:p>
                      <a:r>
                        <a:rPr lang="en-US" sz="1800" dirty="0"/>
                        <a:t>Cuts - small</a:t>
                      </a:r>
                    </a:p>
                  </a:txBody>
                  <a:tcPr marT="45714" marB="45714"/>
                </a:tc>
                <a:tc>
                  <a:txBody>
                    <a:bodyPr/>
                    <a:lstStyle/>
                    <a:p>
                      <a:r>
                        <a:rPr lang="en-US" sz="1800" dirty="0" smtClean="0"/>
                        <a:t>Wear</a:t>
                      </a:r>
                      <a:r>
                        <a:rPr lang="en-US" sz="1800" baseline="0" dirty="0" smtClean="0"/>
                        <a:t> gloves</a:t>
                      </a:r>
                      <a:endParaRPr lang="en-US" sz="1800" dirty="0" smtClean="0"/>
                    </a:p>
                    <a:p>
                      <a:r>
                        <a:rPr lang="en-US" sz="1800" dirty="0" smtClean="0"/>
                        <a:t>Wash </a:t>
                      </a:r>
                      <a:r>
                        <a:rPr lang="en-US" sz="1800" dirty="0"/>
                        <a:t>– Neosporin</a:t>
                      </a:r>
                      <a:r>
                        <a:rPr lang="en-US" sz="1800" baseline="0" dirty="0"/>
                        <a:t>  - Bandage</a:t>
                      </a:r>
                      <a:endParaRPr lang="en-US" sz="1800" dirty="0"/>
                    </a:p>
                  </a:txBody>
                  <a:tcPr marT="45714" marB="45714"/>
                </a:tc>
              </a:tr>
              <a:tr h="630635">
                <a:tc>
                  <a:txBody>
                    <a:bodyPr/>
                    <a:lstStyle/>
                    <a:p>
                      <a:r>
                        <a:rPr lang="en-US" sz="1800" dirty="0"/>
                        <a:t>Cuts - large</a:t>
                      </a:r>
                    </a:p>
                  </a:txBody>
                  <a:tcPr marT="45714" marB="45714"/>
                </a:tc>
                <a:tc>
                  <a:txBody>
                    <a:bodyPr/>
                    <a:lstStyle/>
                    <a:p>
                      <a:r>
                        <a:rPr lang="en-US" sz="1800" dirty="0" smtClean="0"/>
                        <a:t>Clean, bandage, apply </a:t>
                      </a:r>
                      <a:r>
                        <a:rPr lang="en-US" sz="1800" dirty="0"/>
                        <a:t>pressure</a:t>
                      </a:r>
                    </a:p>
                  </a:txBody>
                  <a:tcPr marT="45714" marB="45714"/>
                </a:tc>
              </a:tr>
              <a:tr h="630635">
                <a:tc>
                  <a:txBody>
                    <a:bodyPr/>
                    <a:lstStyle/>
                    <a:p>
                      <a:r>
                        <a:rPr lang="en-US" sz="1800" dirty="0"/>
                        <a:t>Eye Injury - Foreign object or Chemical</a:t>
                      </a:r>
                    </a:p>
                  </a:txBody>
                  <a:tcPr marT="45714" marB="45714"/>
                </a:tc>
                <a:tc>
                  <a:txBody>
                    <a:bodyPr/>
                    <a:lstStyle/>
                    <a:p>
                      <a:r>
                        <a:rPr lang="en-US" sz="1800" dirty="0"/>
                        <a:t>Flush with water</a:t>
                      </a:r>
                    </a:p>
                  </a:txBody>
                  <a:tcPr marT="45714" marB="45714"/>
                </a:tc>
              </a:tr>
              <a:tr h="630635">
                <a:tc>
                  <a:txBody>
                    <a:bodyPr/>
                    <a:lstStyle/>
                    <a:p>
                      <a:r>
                        <a:rPr lang="en-US" sz="1800" dirty="0"/>
                        <a:t>Burn - Heat</a:t>
                      </a:r>
                    </a:p>
                  </a:txBody>
                  <a:tcPr marT="45714" marB="45714"/>
                </a:tc>
                <a:tc>
                  <a:txBody>
                    <a:bodyPr/>
                    <a:lstStyle/>
                    <a:p>
                      <a:r>
                        <a:rPr lang="en-US" sz="1800" dirty="0"/>
                        <a:t>Wash in cold</a:t>
                      </a:r>
                      <a:r>
                        <a:rPr lang="en-US" sz="1800" baseline="0" dirty="0"/>
                        <a:t> water – Apply Ice – Apply Aloe</a:t>
                      </a:r>
                      <a:endParaRPr lang="en-US" sz="1800" dirty="0"/>
                    </a:p>
                  </a:txBody>
                  <a:tcPr marT="45714" marB="45714"/>
                </a:tc>
              </a:tr>
              <a:tr h="630635">
                <a:tc>
                  <a:txBody>
                    <a:bodyPr/>
                    <a:lstStyle/>
                    <a:p>
                      <a:r>
                        <a:rPr lang="en-US" sz="1800" dirty="0"/>
                        <a:t>Burn - Chemical</a:t>
                      </a:r>
                    </a:p>
                  </a:txBody>
                  <a:tcPr marT="45714" marB="45714"/>
                </a:tc>
                <a:tc>
                  <a:txBody>
                    <a:bodyPr/>
                    <a:lstStyle/>
                    <a:p>
                      <a:r>
                        <a:rPr lang="en-US" sz="1800" dirty="0"/>
                        <a:t>Wash site  thoroughly</a:t>
                      </a:r>
                      <a:r>
                        <a:rPr lang="en-US" sz="1800" baseline="0" dirty="0"/>
                        <a:t> </a:t>
                      </a:r>
                      <a:r>
                        <a:rPr lang="en-US" sz="1800" dirty="0"/>
                        <a:t>with soap and water</a:t>
                      </a:r>
                    </a:p>
                  </a:txBody>
                  <a:tcPr marT="45714" marB="45714"/>
                </a:tc>
              </a:tr>
              <a:tr h="630635">
                <a:tc>
                  <a:txBody>
                    <a:bodyPr/>
                    <a:lstStyle/>
                    <a:p>
                      <a:r>
                        <a:rPr lang="en-US" sz="1800" dirty="0" smtClean="0"/>
                        <a:t>Robot</a:t>
                      </a:r>
                      <a:r>
                        <a:rPr lang="en-US" sz="1800" baseline="0" dirty="0" smtClean="0"/>
                        <a:t> becomes self aware</a:t>
                      </a:r>
                      <a:endParaRPr lang="en-US" sz="1800" dirty="0"/>
                    </a:p>
                  </a:txBody>
                  <a:tcPr marT="45714" marB="45714"/>
                </a:tc>
                <a:tc>
                  <a:txBody>
                    <a:bodyPr/>
                    <a:lstStyle/>
                    <a:p>
                      <a:r>
                        <a:rPr lang="en-US" sz="1800" b="0" i="0" kern="1200" dirty="0" smtClean="0">
                          <a:solidFill>
                            <a:schemeClr val="dk1"/>
                          </a:solidFill>
                          <a:effectLst/>
                          <a:latin typeface="+mn-lt"/>
                          <a:ea typeface="+mn-ea"/>
                          <a:cs typeface="+mn-cs"/>
                        </a:rPr>
                        <a:t> Have "Fail Safe" shut down switch</a:t>
                      </a:r>
                      <a:endParaRPr lang="en-US" sz="1800" dirty="0"/>
                    </a:p>
                  </a:txBody>
                  <a:tcPr marT="45714" marB="45714"/>
                </a:tc>
              </a:tr>
              <a:tr h="630635">
                <a:tc>
                  <a:txBody>
                    <a:bodyPr/>
                    <a:lstStyle/>
                    <a:p>
                      <a:r>
                        <a:rPr lang="en-US" sz="1800" dirty="0" smtClean="0"/>
                        <a:t>You become enslaved by robot</a:t>
                      </a:r>
                      <a:endParaRPr lang="en-US" sz="1800" dirty="0"/>
                    </a:p>
                  </a:txBody>
                  <a:tcPr marT="45714" marB="45714"/>
                </a:tc>
                <a:tc>
                  <a:txBody>
                    <a:bodyPr/>
                    <a:lstStyle/>
                    <a:p>
                      <a:r>
                        <a:rPr lang="en-US" sz="1800" b="0" i="0" kern="1200" dirty="0" smtClean="0">
                          <a:solidFill>
                            <a:schemeClr val="dk1"/>
                          </a:solidFill>
                          <a:effectLst/>
                          <a:latin typeface="+mn-lt"/>
                          <a:ea typeface="+mn-ea"/>
                          <a:cs typeface="+mn-cs"/>
                        </a:rPr>
                        <a:t> "Obey" then Plan rebellion</a:t>
                      </a:r>
                      <a:endParaRPr lang="en-US" sz="1800" dirty="0"/>
                    </a:p>
                  </a:txBody>
                  <a:tcPr marT="45714" marB="45714"/>
                </a:tc>
              </a:tr>
            </a:tbl>
          </a:graphicData>
        </a:graphic>
      </p:graphicFrame>
      <p:sp>
        <p:nvSpPr>
          <p:cNvPr id="20506" name="TextBox 4"/>
          <p:cNvSpPr txBox="1">
            <a:spLocks noChangeArrowheads="1"/>
          </p:cNvSpPr>
          <p:nvPr/>
        </p:nvSpPr>
        <p:spPr bwMode="auto">
          <a:xfrm>
            <a:off x="1447800" y="6211888"/>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latin typeface="Arial" charset="0"/>
              </a:rPr>
              <a:t>*** Call 911 or seek medical attention if injury is serious ***</a:t>
            </a: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3581400"/>
            <a:ext cx="2424113" cy="229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3851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21793</TotalTime>
  <Words>3482</Words>
  <Application>Microsoft Office PowerPoint</Application>
  <PresentationFormat>On-screen Show (4:3)</PresentationFormat>
  <Paragraphs>850</Paragraphs>
  <Slides>70</Slides>
  <Notes>0</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Urban</vt:lpstr>
      <vt:lpstr>PowerPoint Presentation</vt:lpstr>
      <vt:lpstr>Session 1</vt:lpstr>
      <vt:lpstr>PowerPoint Presentation</vt:lpstr>
      <vt:lpstr>PowerPoint Presentation</vt:lpstr>
      <vt:lpstr>Occupational Safety and Health Administration (OSHA)</vt:lpstr>
      <vt:lpstr>Robotic Safety</vt:lpstr>
      <vt:lpstr>Robotic Safety</vt:lpstr>
      <vt:lpstr>Robotic Safety</vt:lpstr>
      <vt:lpstr>Robotic Safety – First Aid</vt:lpstr>
      <vt:lpstr>Engineering Notebook</vt:lpstr>
      <vt:lpstr>Your Engineering Notebook Should Contain:</vt:lpstr>
      <vt:lpstr>PowerPoint Presentation</vt:lpstr>
      <vt:lpstr>Start with the PilliaBot 100 Computational Power to solve all our problems</vt:lpstr>
      <vt:lpstr>Software Installation</vt:lpstr>
      <vt:lpstr>Arduino IDE</vt:lpstr>
      <vt:lpstr>Blink Program</vt:lpstr>
      <vt:lpstr>PowerPoint Presentation</vt:lpstr>
      <vt:lpstr>Now Add These Libraries</vt:lpstr>
      <vt:lpstr>Session 2</vt:lpstr>
      <vt:lpstr>PowerPoint Presentation</vt:lpstr>
      <vt:lpstr>PowerPoint Presentation</vt:lpstr>
      <vt:lpstr>Fields of Robotics</vt:lpstr>
      <vt:lpstr>Home Work</vt:lpstr>
      <vt:lpstr>MCS: The Meiring Control System 200 Using Sonic and Servo Technology</vt:lpstr>
      <vt:lpstr>The HC SR04 Sonic Sensor</vt:lpstr>
      <vt:lpstr>Using the Sonic Sensor</vt:lpstr>
      <vt:lpstr>Document in your Engineering Journal </vt:lpstr>
      <vt:lpstr>Scooter Schematic</vt:lpstr>
      <vt:lpstr>Programming Arduino for the HC SR04 </vt:lpstr>
      <vt:lpstr>Testing the HC SR04</vt:lpstr>
      <vt:lpstr>Controlling a FS90R Servo (360 degrees)</vt:lpstr>
      <vt:lpstr>Controlling an SG90 Servo (180 degrees)</vt:lpstr>
      <vt:lpstr>Add the Motors</vt:lpstr>
      <vt:lpstr>Definition Code for Servos</vt:lpstr>
      <vt:lpstr>Calibrating the SG90 Servors </vt:lpstr>
      <vt:lpstr>Add testLegs() Routine</vt:lpstr>
      <vt:lpstr>Add Sonar Routine with Setup and Main</vt:lpstr>
      <vt:lpstr>Session 3</vt:lpstr>
      <vt:lpstr>PowerPoint Presentation</vt:lpstr>
      <vt:lpstr>PowerPoint Presentation</vt:lpstr>
      <vt:lpstr>Robotic Competitions</vt:lpstr>
      <vt:lpstr>The Mering 400 Clears the way for others to follow!</vt:lpstr>
      <vt:lpstr>Left Foot</vt:lpstr>
      <vt:lpstr>Assemble the Right Leg and Chasis</vt:lpstr>
      <vt:lpstr>PowerPoint Presentation</vt:lpstr>
      <vt:lpstr>Session 4</vt:lpstr>
      <vt:lpstr>PowerPoint Presentation</vt:lpstr>
      <vt:lpstr>Robotics Careers</vt:lpstr>
      <vt:lpstr>Education for a Robotics Career</vt:lpstr>
      <vt:lpstr>Session 5</vt:lpstr>
      <vt:lpstr>PowerPoint Presentation</vt:lpstr>
      <vt:lpstr>PowerPoint Presentation</vt:lpstr>
      <vt:lpstr>Put all the tech of  the ParksBot, Sauerbot, and crAshleyBot into one and what do you get?  The FischBot 500  Able to navigate the challenges</vt:lpstr>
      <vt:lpstr>FischBot Navigation</vt:lpstr>
      <vt:lpstr>FischBot Navigation</vt:lpstr>
      <vt:lpstr>What’s a Conditional Statment</vt:lpstr>
      <vt:lpstr>Forward</vt:lpstr>
      <vt:lpstr>STOP</vt:lpstr>
      <vt:lpstr>STOP</vt:lpstr>
      <vt:lpstr>RIGHT TURN</vt:lpstr>
      <vt:lpstr>LEFT TURN</vt:lpstr>
      <vt:lpstr>FORWARD</vt:lpstr>
      <vt:lpstr>Putting It All Together</vt:lpstr>
      <vt:lpstr>Tune and Demonstrate your Robot</vt:lpstr>
      <vt:lpstr>BACKUP</vt:lpstr>
      <vt:lpstr>Uninstalling From Macinstosh </vt:lpstr>
      <vt:lpstr>Locomotion Code</vt:lpstr>
      <vt:lpstr>PowerPoint Presentation</vt:lpstr>
      <vt:lpstr>Navigation Code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ParksBot 100 Computational Power to solve all our problems</dc:title>
  <dc:creator>Rowland, Mark</dc:creator>
  <cp:lastModifiedBy>Mark</cp:lastModifiedBy>
  <cp:revision>156</cp:revision>
  <cp:lastPrinted>2022-12-24T20:57:55Z</cp:lastPrinted>
  <dcterms:created xsi:type="dcterms:W3CDTF">2020-09-01T22:33:34Z</dcterms:created>
  <dcterms:modified xsi:type="dcterms:W3CDTF">2022-12-26T02:29:21Z</dcterms:modified>
</cp:coreProperties>
</file>